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4" r:id="rId5"/>
  </p:sldMasterIdLst>
  <p:notesMasterIdLst>
    <p:notesMasterId r:id="rId45"/>
  </p:notesMasterIdLst>
  <p:handoutMasterIdLst>
    <p:handoutMasterId r:id="rId46"/>
  </p:handoutMasterIdLst>
  <p:sldIdLst>
    <p:sldId id="611" r:id="rId6"/>
    <p:sldId id="261" r:id="rId7"/>
    <p:sldId id="612" r:id="rId8"/>
    <p:sldId id="297" r:id="rId9"/>
    <p:sldId id="613" r:id="rId10"/>
    <p:sldId id="614" r:id="rId11"/>
    <p:sldId id="626" r:id="rId12"/>
    <p:sldId id="616" r:id="rId13"/>
    <p:sldId id="664" r:id="rId14"/>
    <p:sldId id="628" r:id="rId15"/>
    <p:sldId id="651" r:id="rId16"/>
    <p:sldId id="627" r:id="rId17"/>
    <p:sldId id="652" r:id="rId18"/>
    <p:sldId id="647" r:id="rId19"/>
    <p:sldId id="660" r:id="rId20"/>
    <p:sldId id="654" r:id="rId21"/>
    <p:sldId id="655" r:id="rId22"/>
    <p:sldId id="656" r:id="rId23"/>
    <p:sldId id="657" r:id="rId24"/>
    <p:sldId id="658" r:id="rId25"/>
    <p:sldId id="659" r:id="rId26"/>
    <p:sldId id="649" r:id="rId27"/>
    <p:sldId id="630" r:id="rId28"/>
    <p:sldId id="650" r:id="rId29"/>
    <p:sldId id="638" r:id="rId30"/>
    <p:sldId id="639" r:id="rId31"/>
    <p:sldId id="661" r:id="rId32"/>
    <p:sldId id="662" r:id="rId33"/>
    <p:sldId id="663" r:id="rId34"/>
    <p:sldId id="645" r:id="rId35"/>
    <p:sldId id="615" r:id="rId36"/>
    <p:sldId id="619" r:id="rId37"/>
    <p:sldId id="620" r:id="rId38"/>
    <p:sldId id="617" r:id="rId39"/>
    <p:sldId id="618" r:id="rId40"/>
    <p:sldId id="622" r:id="rId41"/>
    <p:sldId id="621" r:id="rId42"/>
    <p:sldId id="623" r:id="rId43"/>
    <p:sldId id="624" r:id="rId4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14A"/>
    <a:srgbClr val="C84734"/>
    <a:srgbClr val="51B5E1"/>
    <a:srgbClr val="28285A"/>
    <a:srgbClr val="50B3DE"/>
    <a:srgbClr val="4AA7D5"/>
    <a:srgbClr val="A0C63A"/>
    <a:srgbClr val="1D5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3" autoAdjust="0"/>
    <p:restoredTop sz="96301" autoAdjust="0"/>
  </p:normalViewPr>
  <p:slideViewPr>
    <p:cSldViewPr snapToGrid="0">
      <p:cViewPr>
        <p:scale>
          <a:sx n="157" d="100"/>
          <a:sy n="157" d="100"/>
        </p:scale>
        <p:origin x="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06414-E79F-4F34-AF20-133AA54BA67C}" type="datetimeFigureOut">
              <a:rPr lang="es-MX" smtClean="0"/>
              <a:t>10/02/25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9DFEB-9C22-4960-BA5D-BFF5A54CE68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2662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93411-C3C5-4DC5-B58B-AEAE5E178A2F}" type="datetimeFigureOut">
              <a:rPr lang="es-MX" smtClean="0"/>
              <a:t>10/02/25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DA6-9D60-4445-8589-D5A04C648BC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2249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DA6-9D60-4445-8589-D5A04C648BC9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654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07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emf"/><Relationship Id="rId7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emf"/><Relationship Id="rId7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12.emf"/><Relationship Id="rId4" Type="http://schemas.openxmlformats.org/officeDocument/2006/relationships/image" Target="../media/image8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9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FEA0ED2-FB56-B44E-A8FF-E0726C907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83" y="0"/>
            <a:ext cx="12191999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3D7712-8907-2145-8B6A-1B794CCA7D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581" t="3744" b="3227"/>
          <a:stretch/>
        </p:blipFill>
        <p:spPr>
          <a:xfrm>
            <a:off x="0" y="0"/>
            <a:ext cx="843787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37DE01-C1E2-C047-8E29-508FE41F4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3153"/>
          <a:stretch/>
        </p:blipFill>
        <p:spPr>
          <a:xfrm>
            <a:off x="171478" y="121318"/>
            <a:ext cx="6524297" cy="6615363"/>
          </a:xfrm>
          <a:prstGeom prst="rect">
            <a:avLst/>
          </a:prstGeom>
        </p:spPr>
      </p:pic>
      <p:grpSp>
        <p:nvGrpSpPr>
          <p:cNvPr id="8" name="Grupo 7"/>
          <p:cNvGrpSpPr/>
          <p:nvPr userDrawn="1"/>
        </p:nvGrpSpPr>
        <p:grpSpPr>
          <a:xfrm rot="5400000">
            <a:off x="5445213" y="111218"/>
            <a:ext cx="1301572" cy="12192003"/>
            <a:chOff x="499641" y="2"/>
            <a:chExt cx="2609320" cy="10058402"/>
          </a:xfrm>
        </p:grpSpPr>
        <p:sp>
          <p:nvSpPr>
            <p:cNvPr id="10" name="Rectángulo 9"/>
            <p:cNvSpPr>
              <a:spLocks noChangeArrowheads="1"/>
            </p:cNvSpPr>
            <p:nvPr userDrawn="1"/>
          </p:nvSpPr>
          <p:spPr bwMode="auto">
            <a:xfrm>
              <a:off x="716155" y="2"/>
              <a:ext cx="2392806" cy="10058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extLst>
              <a:ext uri="{91240B29-F687-4F45-9708-019B960494DF}">
                <a14:hiddenLine xmlns:a14="http://schemas.microsoft.com/office/drawing/2010/main" w="9525">
                  <a:solidFill>
                    <a:srgbClr val="D8D8D8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MX"/>
            </a:p>
          </p:txBody>
        </p:sp>
        <p:sp>
          <p:nvSpPr>
            <p:cNvPr id="11" name="Rectángulo 10" descr="Light vertical"/>
            <p:cNvSpPr>
              <a:spLocks noChangeArrowheads="1"/>
            </p:cNvSpPr>
            <p:nvPr userDrawn="1"/>
          </p:nvSpPr>
          <p:spPr bwMode="auto">
            <a:xfrm>
              <a:off x="499641" y="4"/>
              <a:ext cx="216513" cy="10058400"/>
            </a:xfrm>
            <a:prstGeom prst="rect">
              <a:avLst/>
            </a:prstGeom>
            <a:solidFill>
              <a:srgbClr val="C00000"/>
            </a:solidFill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D8D8D8"/>
                    </a:outerShdw>
                  </a:effectLst>
                </a14:hiddenEffects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s-MX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61833FF-769F-774E-A17A-BC222E735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15860" b="30274"/>
          <a:stretch/>
        </p:blipFill>
        <p:spPr>
          <a:xfrm>
            <a:off x="6754381" y="3657601"/>
            <a:ext cx="5437620" cy="32003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C2E82B-79D6-914E-9E0D-A7104C962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42438" b="26504"/>
          <a:stretch/>
        </p:blipFill>
        <p:spPr>
          <a:xfrm>
            <a:off x="6921039" y="5608921"/>
            <a:ext cx="5914726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02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DE1BC-13C7-AE46-8712-F09B240F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E2A6B1-F458-3F47-844C-4080912D8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28D8B6-ECA8-AE46-9D17-EC87A1CDF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A108F6-73B1-FC40-992C-1B076938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4C998-C646-6B43-83A0-56E94663B1D5}" type="datetimeFigureOut">
              <a:rPr lang="es-MX" smtClean="0"/>
              <a:t>10/02/25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1781F3-B255-3741-9D91-3D4FC79F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804976-CDA8-F549-90AF-18C2C31A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2D4B-8D80-5E4F-9234-C2421D54412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839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77BAF-7732-3448-93EE-573CC47C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ACB2C6-72DD-CB42-BDB8-71A63B6C1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F1E0A4-5208-A54A-A02C-9359249C8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E09B06-BF65-3348-BA74-597BE6BC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4C998-C646-6B43-83A0-56E94663B1D5}" type="datetimeFigureOut">
              <a:rPr lang="es-MX" smtClean="0"/>
              <a:t>10/02/25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27FAB9-E902-794E-AD39-FA4C92DE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FADFE2-21A8-764A-9F75-BAA1314D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2D4B-8D80-5E4F-9234-C2421D54412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279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3F60A-AA66-9742-9715-68D4283D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D88CBC0-3AC4-5A4F-BF9F-8F8F84557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55CBB5-E015-2B44-97DD-B59901E4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4C998-C646-6B43-83A0-56E94663B1D5}" type="datetimeFigureOut">
              <a:rPr lang="es-MX" smtClean="0"/>
              <a:t>10/02/25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62FB4-E2AD-5645-BF01-A6ABF834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6ABFD0-8CB5-AA4B-A74E-E43C9456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2D4B-8D80-5E4F-9234-C2421D54412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456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33365F-D971-AA47-A07A-8011DB6C1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D82202-803F-664D-83B2-FD3B95FFC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DBC53B-D26D-A64E-AF3E-2E144E6D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4C998-C646-6B43-83A0-56E94663B1D5}" type="datetimeFigureOut">
              <a:rPr lang="es-MX" smtClean="0"/>
              <a:t>10/02/25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D620C-E1CF-4743-8816-EDAE1117E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8CE16F-FA69-7E49-B1ED-AEB236CF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2D4B-8D80-5E4F-9234-C2421D54412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4726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bg>
      <p:bgPr>
        <a:solidFill>
          <a:srgbClr val="12263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10800000" flipH="1">
            <a:off x="998967" y="-1475803"/>
            <a:ext cx="2618000" cy="2618000"/>
          </a:xfrm>
          <a:prstGeom prst="diagStripe">
            <a:avLst>
              <a:gd name="adj" fmla="val 64604"/>
            </a:avLst>
          </a:prstGeom>
          <a:gradFill>
            <a:gsLst>
              <a:gs pos="0">
                <a:srgbClr val="D90384"/>
              </a:gs>
              <a:gs pos="100000">
                <a:srgbClr val="FBB454"/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7971036">
            <a:off x="-812233" y="5543467"/>
            <a:ext cx="1966000" cy="1966000"/>
          </a:xfrm>
          <a:prstGeom prst="donut">
            <a:avLst>
              <a:gd name="adj" fmla="val 11843"/>
            </a:avLst>
          </a:prstGeom>
          <a:gradFill>
            <a:gsLst>
              <a:gs pos="0">
                <a:srgbClr val="E3028A"/>
              </a:gs>
              <a:gs pos="100000">
                <a:srgbClr val="FBB45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  <a:duotone>
              <a:prstClr val="black"/>
              <a:srgbClr val="E3028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-2700000">
            <a:off x="9720347" y="-3111533"/>
            <a:ext cx="46634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546C5D6-7D7F-B9DA-3151-92E12EEC6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910" y="1170490"/>
            <a:ext cx="4596812" cy="129546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9AE2F59C-CB31-7A4D-D953-E1E35BC06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08" y="3378097"/>
            <a:ext cx="5401673" cy="1083151"/>
          </a:xfrm>
        </p:spPr>
        <p:txBody>
          <a:bodyPr/>
          <a:lstStyle>
            <a:lvl1pPr algn="ctr">
              <a:defRPr sz="4800" b="1">
                <a:latin typeface="HP Simplified Light" panose="020B0404020204020204" pitchFamily="34" charset="0"/>
              </a:defRPr>
            </a:lvl1pPr>
          </a:lstStyle>
          <a:p>
            <a:r>
              <a:rPr lang="es-ES"/>
              <a:t>AGREGA TÍTULO</a:t>
            </a:r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B65B2E-0370-97A0-E7C8-BFD8CA0A17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56703" y="6214854"/>
            <a:ext cx="1866220" cy="5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21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rgbClr val="12263C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387141" y="430467"/>
            <a:ext cx="7351203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HP Simplified Light" panose="020B04040202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299068" y="4623133"/>
            <a:ext cx="3702000" cy="13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 b="0">
                <a:latin typeface="HP Simplified Light" panose="020B04040202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299067" y="2361267"/>
            <a:ext cx="3702000" cy="13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 b="0">
                <a:latin typeface="HP Simplified Light" panose="020B04040202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299067" y="1715667"/>
            <a:ext cx="3702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i="1">
                <a:solidFill>
                  <a:schemeClr val="dk1"/>
                </a:solidFill>
                <a:latin typeface="HP Simplified Light" panose="020B0404020204020204" pitchFamily="34" charset="0"/>
                <a:ea typeface="HP Simplified Light" panose="020B0404020204020204" pitchFamily="34" charset="0"/>
                <a:cs typeface="HP Simplified Light" panose="020B0404020204020204" pitchFamily="34" charset="0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299073" y="3977533"/>
            <a:ext cx="3702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i="1">
                <a:solidFill>
                  <a:schemeClr val="dk1"/>
                </a:solidFill>
                <a:latin typeface="HP Simplified Light" panose="020B0404020204020204" pitchFamily="34" charset="0"/>
                <a:ea typeface="HP Simplified Light" panose="020B0404020204020204" pitchFamily="34" charset="0"/>
                <a:cs typeface="HP Simplified Light" panose="020B0404020204020204" pitchFamily="34" charset="0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9pPr>
          </a:lstStyle>
          <a:p>
            <a:endParaRPr/>
          </a:p>
        </p:txBody>
      </p:sp>
      <p:pic>
        <p:nvPicPr>
          <p:cNvPr id="2" name="Google Shape;13;p2">
            <a:extLst>
              <a:ext uri="{FF2B5EF4-FFF2-40B4-BE49-F238E27FC236}">
                <a16:creationId xmlns:a16="http://schemas.microsoft.com/office/drawing/2014/main" id="{53D1DB04-48ED-B2D9-7831-87F9378F4CD3}"/>
              </a:ext>
            </a:extLst>
          </p:cNvPr>
          <p:cNvPicPr preferRelativeResize="0"/>
          <p:nvPr userDrawn="1"/>
        </p:nvPicPr>
        <p:blipFill>
          <a:blip r:embed="rId2">
            <a:alphaModFix/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3121527">
            <a:off x="9275952" y="1680197"/>
            <a:ext cx="46634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7AD1399-F77D-7054-89E5-623371A34B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0090" y="6220298"/>
            <a:ext cx="1866220" cy="5195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FB2ED3-3155-D939-640F-C97B54B3A6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30089" y="222787"/>
            <a:ext cx="3027765" cy="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2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bg>
      <p:bgPr>
        <a:solidFill>
          <a:srgbClr val="12263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10800000" flipH="1">
            <a:off x="998967" y="-1475803"/>
            <a:ext cx="2618000" cy="2618000"/>
          </a:xfrm>
          <a:prstGeom prst="diagStripe">
            <a:avLst>
              <a:gd name="adj" fmla="val 64604"/>
            </a:avLst>
          </a:prstGeom>
          <a:gradFill>
            <a:gsLst>
              <a:gs pos="0">
                <a:srgbClr val="D90384"/>
              </a:gs>
              <a:gs pos="100000">
                <a:srgbClr val="FBB454"/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7971036">
            <a:off x="-812233" y="5543467"/>
            <a:ext cx="1966000" cy="1966000"/>
          </a:xfrm>
          <a:prstGeom prst="donut">
            <a:avLst>
              <a:gd name="adj" fmla="val 11843"/>
            </a:avLst>
          </a:prstGeom>
          <a:gradFill>
            <a:gsLst>
              <a:gs pos="0">
                <a:srgbClr val="E3028A"/>
              </a:gs>
              <a:gs pos="100000">
                <a:srgbClr val="FBB45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  <a:duotone>
              <a:prstClr val="black"/>
              <a:srgbClr val="E3028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-2700000">
            <a:off x="9720347" y="-3111533"/>
            <a:ext cx="46634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546C5D6-7D7F-B9DA-3151-92E12EEC6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910" y="1170490"/>
            <a:ext cx="4596812" cy="129546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9AE2F59C-CB31-7A4D-D953-E1E35BC06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608" y="3378097"/>
            <a:ext cx="5401673" cy="1083151"/>
          </a:xfrm>
        </p:spPr>
        <p:txBody>
          <a:bodyPr/>
          <a:lstStyle>
            <a:lvl1pPr algn="ctr">
              <a:defRPr sz="4800" b="1">
                <a:latin typeface="HP Simplified Light" panose="020B0404020204020204" pitchFamily="34" charset="0"/>
              </a:defRPr>
            </a:lvl1pPr>
          </a:lstStyle>
          <a:p>
            <a:r>
              <a:rPr lang="es-ES"/>
              <a:t>AGREGA TÍTULO</a:t>
            </a:r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B65B2E-0370-97A0-E7C8-BFD8CA0A17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56703" y="6214854"/>
            <a:ext cx="1866220" cy="5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1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 userDrawn="1">
  <p:cSld name="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0B89BD0-39FA-5656-8357-2294F2C6C39A}"/>
              </a:ext>
            </a:extLst>
          </p:cNvPr>
          <p:cNvSpPr/>
          <p:nvPr userDrawn="1"/>
        </p:nvSpPr>
        <p:spPr>
          <a:xfrm>
            <a:off x="218172" y="218171"/>
            <a:ext cx="11717155" cy="63655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75" name="Google Shape;75;p16"/>
          <p:cNvSpPr/>
          <p:nvPr/>
        </p:nvSpPr>
        <p:spPr>
          <a:xfrm rot="10109159">
            <a:off x="-511159" y="5675811"/>
            <a:ext cx="1678400" cy="1678400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6"/>
          <p:cNvSpPr/>
          <p:nvPr/>
        </p:nvSpPr>
        <p:spPr>
          <a:xfrm>
            <a:off x="72592" y="6265793"/>
            <a:ext cx="498000" cy="498000"/>
          </a:xfrm>
          <a:prstGeom prst="ellipse">
            <a:avLst/>
          </a:prstGeom>
          <a:gradFill>
            <a:gsLst>
              <a:gs pos="0">
                <a:srgbClr val="FBB454"/>
              </a:gs>
              <a:gs pos="100000">
                <a:srgbClr val="D9038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C6F579-1F99-B5EB-CE26-CEB0D6B3A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69173" y="390846"/>
            <a:ext cx="1996231" cy="5756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0ABCBC-3238-35AA-1AB5-3216511CD9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5255" y="6023212"/>
            <a:ext cx="1581492" cy="440248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2280F5DF-4EDF-96A4-770B-689411344B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3495" y="499041"/>
            <a:ext cx="6553287" cy="668323"/>
          </a:xfrm>
        </p:spPr>
        <p:txBody>
          <a:bodyPr/>
          <a:lstStyle>
            <a:lvl1pPr algn="ctr">
              <a:defRPr sz="3200" b="1" i="0">
                <a:solidFill>
                  <a:srgbClr val="676667"/>
                </a:solidFill>
              </a:defRPr>
            </a:lvl1pPr>
          </a:lstStyle>
          <a:p>
            <a:r>
              <a:rPr lang="es-ES"/>
              <a:t>AGREGA TÍTULO</a:t>
            </a:r>
            <a:endParaRPr lang="es-MX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20579592-F356-EE50-2DBC-7AA304DCF4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77581" y="1445708"/>
            <a:ext cx="4389967" cy="459985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76A9B02-3E8A-3B22-5118-1291B5D730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52585" y="1445685"/>
            <a:ext cx="5361516" cy="4599516"/>
          </a:xfrm>
        </p:spPr>
        <p:txBody>
          <a:bodyPr/>
          <a:lstStyle>
            <a:lvl1pPr>
              <a:defRPr sz="2133">
                <a:solidFill>
                  <a:srgbClr val="676667"/>
                </a:solidFill>
              </a:defRPr>
            </a:lvl1pPr>
            <a:lvl2pPr>
              <a:defRPr sz="2133">
                <a:solidFill>
                  <a:srgbClr val="676667"/>
                </a:solidFill>
              </a:defRPr>
            </a:lvl2pPr>
            <a:lvl3pPr>
              <a:defRPr sz="2133">
                <a:solidFill>
                  <a:srgbClr val="676667"/>
                </a:solidFill>
              </a:defRPr>
            </a:lvl3pPr>
            <a:lvl4pPr>
              <a:defRPr sz="2133">
                <a:solidFill>
                  <a:srgbClr val="676667"/>
                </a:solidFill>
              </a:defRPr>
            </a:lvl4pPr>
            <a:lvl5pPr>
              <a:defRPr>
                <a:solidFill>
                  <a:srgbClr val="676667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64DED878-A3C5-3770-491D-6AFD00AEB8F7}"/>
              </a:ext>
            </a:extLst>
          </p:cNvPr>
          <p:cNvSpPr/>
          <p:nvPr userDrawn="1"/>
        </p:nvSpPr>
        <p:spPr>
          <a:xfrm rot="10800000" flipH="1">
            <a:off x="9047781" y="-1450636"/>
            <a:ext cx="2618000" cy="2618000"/>
          </a:xfrm>
          <a:prstGeom prst="diagStripe">
            <a:avLst>
              <a:gd name="adj" fmla="val 64604"/>
            </a:avLst>
          </a:prstGeom>
          <a:gradFill>
            <a:gsLst>
              <a:gs pos="81000">
                <a:srgbClr val="D90384"/>
              </a:gs>
              <a:gs pos="0">
                <a:srgbClr val="FBB454"/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33268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 userDrawn="1">
  <p:cSld name="1_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0B89BD0-39FA-5656-8357-2294F2C6C39A}"/>
              </a:ext>
            </a:extLst>
          </p:cNvPr>
          <p:cNvSpPr/>
          <p:nvPr userDrawn="1"/>
        </p:nvSpPr>
        <p:spPr>
          <a:xfrm>
            <a:off x="218172" y="218171"/>
            <a:ext cx="11717155" cy="63655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0ABCBC-3238-35AA-1AB5-3216511CD9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5255" y="6023212"/>
            <a:ext cx="1581492" cy="440248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2280F5DF-4EDF-96A4-770B-689411344B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3495" y="499041"/>
            <a:ext cx="6553287" cy="668323"/>
          </a:xfrm>
        </p:spPr>
        <p:txBody>
          <a:bodyPr/>
          <a:lstStyle>
            <a:lvl1pPr algn="ctr">
              <a:defRPr sz="3200" b="1" i="0">
                <a:solidFill>
                  <a:srgbClr val="676667"/>
                </a:solidFill>
              </a:defRPr>
            </a:lvl1pPr>
          </a:lstStyle>
          <a:p>
            <a:r>
              <a:rPr lang="es-ES"/>
              <a:t>AGREGA TÍTULO</a:t>
            </a:r>
            <a:endParaRPr lang="es-MX"/>
          </a:p>
        </p:txBody>
      </p:sp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F358D27C-4BFB-CBD7-5C55-6F35CCC51289}"/>
              </a:ext>
            </a:extLst>
          </p:cNvPr>
          <p:cNvSpPr/>
          <p:nvPr userDrawn="1"/>
        </p:nvSpPr>
        <p:spPr>
          <a:xfrm rot="10109159">
            <a:off x="-511159" y="5675811"/>
            <a:ext cx="1678400" cy="1678400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75E43E74-6D3C-F7E9-C15D-9EA18E625FBB}"/>
              </a:ext>
            </a:extLst>
          </p:cNvPr>
          <p:cNvSpPr/>
          <p:nvPr userDrawn="1"/>
        </p:nvSpPr>
        <p:spPr>
          <a:xfrm>
            <a:off x="72592" y="6265793"/>
            <a:ext cx="498000" cy="498000"/>
          </a:xfrm>
          <a:prstGeom prst="ellipse">
            <a:avLst/>
          </a:prstGeom>
          <a:gradFill>
            <a:gsLst>
              <a:gs pos="0">
                <a:srgbClr val="FBB454"/>
              </a:gs>
              <a:gs pos="100000">
                <a:srgbClr val="D9038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C9666B5E-7784-1BC8-7F90-7884B8B0F7B1}"/>
              </a:ext>
            </a:extLst>
          </p:cNvPr>
          <p:cNvSpPr/>
          <p:nvPr userDrawn="1"/>
        </p:nvSpPr>
        <p:spPr>
          <a:xfrm rot="10800000" flipH="1">
            <a:off x="9047781" y="-1450636"/>
            <a:ext cx="2618000" cy="2618000"/>
          </a:xfrm>
          <a:prstGeom prst="diagStripe">
            <a:avLst>
              <a:gd name="adj" fmla="val 64604"/>
            </a:avLst>
          </a:prstGeom>
          <a:gradFill>
            <a:gsLst>
              <a:gs pos="81000">
                <a:srgbClr val="D90384"/>
              </a:gs>
              <a:gs pos="0">
                <a:srgbClr val="FBB454"/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C3A2C6-5DC1-531D-8FF6-A8E36BCF82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69173" y="390846"/>
            <a:ext cx="1996231" cy="5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 userDrawn="1">
  <p:cSld name="1_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0B89BD0-39FA-5656-8357-2294F2C6C39A}"/>
              </a:ext>
            </a:extLst>
          </p:cNvPr>
          <p:cNvSpPr/>
          <p:nvPr userDrawn="1"/>
        </p:nvSpPr>
        <p:spPr>
          <a:xfrm>
            <a:off x="218172" y="218171"/>
            <a:ext cx="11717155" cy="63655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0ABCBC-3238-35AA-1AB5-3216511CD9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5255" y="6023212"/>
            <a:ext cx="1581492" cy="440248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2280F5DF-4EDF-96A4-770B-689411344B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3495" y="499041"/>
            <a:ext cx="6553287" cy="668323"/>
          </a:xfrm>
        </p:spPr>
        <p:txBody>
          <a:bodyPr/>
          <a:lstStyle>
            <a:lvl1pPr algn="ctr">
              <a:defRPr sz="3200" b="1" i="0">
                <a:solidFill>
                  <a:srgbClr val="676667"/>
                </a:solidFill>
              </a:defRPr>
            </a:lvl1pPr>
          </a:lstStyle>
          <a:p>
            <a:r>
              <a:rPr lang="es-ES"/>
              <a:t>AGREGA TÍTULO</a:t>
            </a:r>
            <a:endParaRPr lang="es-MX"/>
          </a:p>
        </p:txBody>
      </p:sp>
      <p:sp>
        <p:nvSpPr>
          <p:cNvPr id="5" name="Marcador de SmartArt 4">
            <a:extLst>
              <a:ext uri="{FF2B5EF4-FFF2-40B4-BE49-F238E27FC236}">
                <a16:creationId xmlns:a16="http://schemas.microsoft.com/office/drawing/2014/main" id="{A0A78E9D-3D10-FE53-98AE-F7C2F220159D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833967" y="1617133"/>
            <a:ext cx="10369551" cy="4072467"/>
          </a:xfrm>
        </p:spPr>
        <p:txBody>
          <a:bodyPr/>
          <a:lstStyle/>
          <a:p>
            <a:endParaRPr lang="es-MX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14EAE73F-6AF7-5D3F-2F5C-E7DDDFB5B770}"/>
              </a:ext>
            </a:extLst>
          </p:cNvPr>
          <p:cNvSpPr/>
          <p:nvPr userDrawn="1"/>
        </p:nvSpPr>
        <p:spPr>
          <a:xfrm rot="10800000" flipH="1">
            <a:off x="9047781" y="-1450636"/>
            <a:ext cx="2618000" cy="2618000"/>
          </a:xfrm>
          <a:prstGeom prst="diagStripe">
            <a:avLst>
              <a:gd name="adj" fmla="val 64604"/>
            </a:avLst>
          </a:prstGeom>
          <a:gradFill>
            <a:gsLst>
              <a:gs pos="81000">
                <a:srgbClr val="D90384"/>
              </a:gs>
              <a:gs pos="0">
                <a:srgbClr val="FBB454"/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75;p16">
            <a:extLst>
              <a:ext uri="{FF2B5EF4-FFF2-40B4-BE49-F238E27FC236}">
                <a16:creationId xmlns:a16="http://schemas.microsoft.com/office/drawing/2014/main" id="{D08BE2C6-E01D-FA3B-8DA6-0A130C2975AE}"/>
              </a:ext>
            </a:extLst>
          </p:cNvPr>
          <p:cNvSpPr/>
          <p:nvPr userDrawn="1"/>
        </p:nvSpPr>
        <p:spPr>
          <a:xfrm rot="10109159">
            <a:off x="-511159" y="5675811"/>
            <a:ext cx="1678400" cy="1678400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76;p16">
            <a:extLst>
              <a:ext uri="{FF2B5EF4-FFF2-40B4-BE49-F238E27FC236}">
                <a16:creationId xmlns:a16="http://schemas.microsoft.com/office/drawing/2014/main" id="{66CCD1CF-8AE4-DDB8-71EF-E6D69E918856}"/>
              </a:ext>
            </a:extLst>
          </p:cNvPr>
          <p:cNvSpPr/>
          <p:nvPr userDrawn="1"/>
        </p:nvSpPr>
        <p:spPr>
          <a:xfrm>
            <a:off x="72592" y="6265793"/>
            <a:ext cx="498000" cy="498000"/>
          </a:xfrm>
          <a:prstGeom prst="ellipse">
            <a:avLst/>
          </a:prstGeom>
          <a:gradFill>
            <a:gsLst>
              <a:gs pos="0">
                <a:srgbClr val="FBB454"/>
              </a:gs>
              <a:gs pos="100000">
                <a:srgbClr val="D9038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11E790-7816-6F24-7C47-A7927F968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69173" y="390846"/>
            <a:ext cx="1996231" cy="5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 descr="Light vertical"/>
          <p:cNvSpPr>
            <a:spLocks noChangeArrowheads="1"/>
          </p:cNvSpPr>
          <p:nvPr userDrawn="1"/>
        </p:nvSpPr>
        <p:spPr bwMode="auto">
          <a:xfrm rot="5400000" flipH="1">
            <a:off x="5273440" y="1445833"/>
            <a:ext cx="36000" cy="10584000"/>
          </a:xfrm>
          <a:prstGeom prst="rect">
            <a:avLst/>
          </a:prstGeom>
          <a:solidFill>
            <a:srgbClr val="C00000"/>
          </a:solidFill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D8D8D8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4B664C-CD6C-6C46-9141-05C14F16F9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2000" y="0"/>
            <a:ext cx="8890000" cy="1891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15A9B75-0A24-5440-9078-FDE17B86BE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99260" y="-464207"/>
            <a:ext cx="3860800" cy="187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B0E437-5A71-8647-8277-30440C0627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3378200" cy="13208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2579165-5EA1-874B-99DB-8BF7B11E441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503933"/>
            <a:ext cx="10591800" cy="215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C51BC07-74C3-2E47-9DA7-6E5F1AA135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3308" y="5717628"/>
            <a:ext cx="1518692" cy="11850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1D9C92-23F4-D04D-A5B6-49B800901FF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4284" y="-589810"/>
            <a:ext cx="3100965" cy="24162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0730E74-0F78-EC45-A6DA-C57901657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6446" t="47687" r="63880" b="33518"/>
          <a:stretch/>
        </p:blipFill>
        <p:spPr>
          <a:xfrm>
            <a:off x="10991850" y="6213724"/>
            <a:ext cx="1174750" cy="6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827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 userDrawn="1">
  <p:cSld name="1_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0B89BD0-39FA-5656-8357-2294F2C6C39A}"/>
              </a:ext>
            </a:extLst>
          </p:cNvPr>
          <p:cNvSpPr/>
          <p:nvPr userDrawn="1"/>
        </p:nvSpPr>
        <p:spPr>
          <a:xfrm>
            <a:off x="218172" y="218171"/>
            <a:ext cx="11717155" cy="63655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0ABCBC-3238-35AA-1AB5-3216511CD9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5255" y="6023212"/>
            <a:ext cx="1581492" cy="440248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2280F5DF-4EDF-96A4-770B-689411344B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3495" y="499041"/>
            <a:ext cx="6553287" cy="668323"/>
          </a:xfrm>
        </p:spPr>
        <p:txBody>
          <a:bodyPr/>
          <a:lstStyle>
            <a:lvl1pPr algn="ctr">
              <a:defRPr sz="3200" b="1" i="0">
                <a:solidFill>
                  <a:srgbClr val="676667"/>
                </a:solidFill>
              </a:defRPr>
            </a:lvl1pPr>
          </a:lstStyle>
          <a:p>
            <a:r>
              <a:rPr lang="es-ES"/>
              <a:t>AGREGA TÍTULO</a:t>
            </a:r>
            <a:endParaRPr lang="es-MX"/>
          </a:p>
        </p:txBody>
      </p:sp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2BE2693C-D2BF-53DD-24DE-4F75CCA72AA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096001" y="1793780"/>
            <a:ext cx="4849284" cy="4163483"/>
          </a:xfrm>
        </p:spPr>
        <p:txBody>
          <a:bodyPr/>
          <a:lstStyle/>
          <a:p>
            <a:endParaRPr lang="es-MX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72CDCE4-FF75-6A7C-76E3-9FD81000BC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0467" y="1792817"/>
            <a:ext cx="5044017" cy="4231216"/>
          </a:xfrm>
        </p:spPr>
        <p:txBody>
          <a:bodyPr/>
          <a:lstStyle>
            <a:lvl1pPr>
              <a:defRPr sz="2133">
                <a:solidFill>
                  <a:srgbClr val="676667"/>
                </a:solidFill>
              </a:defRPr>
            </a:lvl1pPr>
            <a:lvl2pPr>
              <a:defRPr sz="2133">
                <a:solidFill>
                  <a:srgbClr val="676667"/>
                </a:solidFill>
              </a:defRPr>
            </a:lvl2pPr>
            <a:lvl3pPr>
              <a:defRPr sz="2133">
                <a:solidFill>
                  <a:srgbClr val="676667"/>
                </a:solidFill>
              </a:defRPr>
            </a:lvl3pPr>
            <a:lvl4pPr>
              <a:defRPr sz="2133">
                <a:solidFill>
                  <a:srgbClr val="676667"/>
                </a:solidFill>
              </a:defRPr>
            </a:lvl4pPr>
            <a:lvl5pPr>
              <a:defRPr sz="1867">
                <a:solidFill>
                  <a:srgbClr val="676667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51D146E8-7C7D-94D4-6690-6E9266F7CF17}"/>
              </a:ext>
            </a:extLst>
          </p:cNvPr>
          <p:cNvSpPr/>
          <p:nvPr userDrawn="1"/>
        </p:nvSpPr>
        <p:spPr>
          <a:xfrm rot="10800000" flipH="1">
            <a:off x="9047781" y="-1450636"/>
            <a:ext cx="2618000" cy="2618000"/>
          </a:xfrm>
          <a:prstGeom prst="diagStripe">
            <a:avLst>
              <a:gd name="adj" fmla="val 64604"/>
            </a:avLst>
          </a:prstGeom>
          <a:gradFill>
            <a:gsLst>
              <a:gs pos="81000">
                <a:srgbClr val="D90384"/>
              </a:gs>
              <a:gs pos="0">
                <a:srgbClr val="FBB454"/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75;p16">
            <a:extLst>
              <a:ext uri="{FF2B5EF4-FFF2-40B4-BE49-F238E27FC236}">
                <a16:creationId xmlns:a16="http://schemas.microsoft.com/office/drawing/2014/main" id="{D3B5CAA1-3351-1EFE-6D38-9EFDD315A920}"/>
              </a:ext>
            </a:extLst>
          </p:cNvPr>
          <p:cNvSpPr/>
          <p:nvPr userDrawn="1"/>
        </p:nvSpPr>
        <p:spPr>
          <a:xfrm rot="10109159">
            <a:off x="-511159" y="5675811"/>
            <a:ext cx="1678400" cy="1678400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76;p16">
            <a:extLst>
              <a:ext uri="{FF2B5EF4-FFF2-40B4-BE49-F238E27FC236}">
                <a16:creationId xmlns:a16="http://schemas.microsoft.com/office/drawing/2014/main" id="{88E76775-A8A1-CB6F-594E-E1B3164960F3}"/>
              </a:ext>
            </a:extLst>
          </p:cNvPr>
          <p:cNvSpPr/>
          <p:nvPr userDrawn="1"/>
        </p:nvSpPr>
        <p:spPr>
          <a:xfrm>
            <a:off x="72592" y="6265793"/>
            <a:ext cx="498000" cy="498000"/>
          </a:xfrm>
          <a:prstGeom prst="ellipse">
            <a:avLst/>
          </a:prstGeom>
          <a:gradFill>
            <a:gsLst>
              <a:gs pos="0">
                <a:srgbClr val="FBB454"/>
              </a:gs>
              <a:gs pos="100000">
                <a:srgbClr val="D9038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478E385-5B2A-4CFA-669E-C590A2A126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69173" y="390846"/>
            <a:ext cx="1996231" cy="5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59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userDrawn="1">
  <p:cSld name="Title and text">
    <p:bg>
      <p:bgPr>
        <a:solidFill>
          <a:srgbClr val="12263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 hasCustomPrompt="1"/>
          </p:nvPr>
        </p:nvSpPr>
        <p:spPr>
          <a:xfrm>
            <a:off x="950967" y="3386533"/>
            <a:ext cx="4235600" cy="1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HP Simplified Light" panose="020B04040202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MX"/>
              <a:t>TEMA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 hasCustomPrompt="1"/>
          </p:nvPr>
        </p:nvSpPr>
        <p:spPr>
          <a:xfrm>
            <a:off x="950967" y="5066333"/>
            <a:ext cx="4235600" cy="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 b="1">
                <a:latin typeface="HP Simplified Light" panose="020B04040202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MX"/>
              <a:t>Presentador</a:t>
            </a:r>
            <a:endParaRPr/>
          </a:p>
        </p:txBody>
      </p:sp>
      <p:sp>
        <p:nvSpPr>
          <p:cNvPr id="3" name="Marcador de imágenes en línea 2">
            <a:extLst>
              <a:ext uri="{FF2B5EF4-FFF2-40B4-BE49-F238E27FC236}">
                <a16:creationId xmlns:a16="http://schemas.microsoft.com/office/drawing/2014/main" id="{760398E2-A9A3-01EA-124D-70D254046EFF}"/>
              </a:ext>
            </a:extLst>
          </p:cNvPr>
          <p:cNvSpPr>
            <a:spLocks noGrp="1"/>
          </p:cNvSpPr>
          <p:nvPr>
            <p:ph type="clipArt" sz="quarter" idx="10"/>
          </p:nvPr>
        </p:nvSpPr>
        <p:spPr>
          <a:xfrm>
            <a:off x="6339418" y="1475318"/>
            <a:ext cx="5300133" cy="4889500"/>
          </a:xfrm>
        </p:spPr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BF52F0-0BE3-222B-BCF5-4003A7B82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177" y="6151300"/>
            <a:ext cx="1866220" cy="519509"/>
          </a:xfrm>
          <a:prstGeom prst="rect">
            <a:avLst/>
          </a:prstGeom>
        </p:spPr>
      </p:pic>
      <p:pic>
        <p:nvPicPr>
          <p:cNvPr id="2" name="Google Shape;13;p2">
            <a:extLst>
              <a:ext uri="{FF2B5EF4-FFF2-40B4-BE49-F238E27FC236}">
                <a16:creationId xmlns:a16="http://schemas.microsoft.com/office/drawing/2014/main" id="{DA9A5C69-43C9-A9C1-7727-FE55A1C67BAC}"/>
              </a:ext>
            </a:extLst>
          </p:cNvPr>
          <p:cNvPicPr preferRelativeResize="0"/>
          <p:nvPr userDrawn="1"/>
        </p:nvPicPr>
        <p:blipFill>
          <a:blip r:embed="rId3">
            <a:alphaModFix/>
            <a:duotone>
              <a:prstClr val="black"/>
              <a:srgbClr val="E3028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7879572">
            <a:off x="-1070433" y="-4208823"/>
            <a:ext cx="46634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70B010-DD9C-DE33-3B71-F1FFE5F70C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771467" y="242479"/>
            <a:ext cx="3027765" cy="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13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 userDrawn="1">
  <p:cSld name="1_Title and text">
    <p:bg>
      <p:bgPr>
        <a:solidFill>
          <a:srgbClr val="12263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 hasCustomPrompt="1"/>
          </p:nvPr>
        </p:nvSpPr>
        <p:spPr>
          <a:xfrm>
            <a:off x="950967" y="3386533"/>
            <a:ext cx="4235600" cy="1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HP Simplified Light" panose="020B04040202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s-MX"/>
              <a:t>TEMA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 hasCustomPrompt="1"/>
          </p:nvPr>
        </p:nvSpPr>
        <p:spPr>
          <a:xfrm>
            <a:off x="950967" y="5066333"/>
            <a:ext cx="4235600" cy="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 b="1">
                <a:latin typeface="HP Simplified Light" panose="020B04040202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MX"/>
              <a:t>Presentador</a:t>
            </a:r>
            <a:endParaRPr/>
          </a:p>
        </p:txBody>
      </p:sp>
      <p:sp>
        <p:nvSpPr>
          <p:cNvPr id="3" name="Marcador de imágenes en línea 2">
            <a:extLst>
              <a:ext uri="{FF2B5EF4-FFF2-40B4-BE49-F238E27FC236}">
                <a16:creationId xmlns:a16="http://schemas.microsoft.com/office/drawing/2014/main" id="{760398E2-A9A3-01EA-124D-70D254046EFF}"/>
              </a:ext>
            </a:extLst>
          </p:cNvPr>
          <p:cNvSpPr>
            <a:spLocks noGrp="1"/>
          </p:cNvSpPr>
          <p:nvPr>
            <p:ph type="clipArt" sz="quarter" idx="10"/>
          </p:nvPr>
        </p:nvSpPr>
        <p:spPr>
          <a:xfrm>
            <a:off x="6339418" y="1475318"/>
            <a:ext cx="5300133" cy="4889500"/>
          </a:xfrm>
        </p:spPr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BF52F0-0BE3-222B-BCF5-4003A7B82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177" y="6151300"/>
            <a:ext cx="1866220" cy="519509"/>
          </a:xfrm>
          <a:prstGeom prst="rect">
            <a:avLst/>
          </a:prstGeom>
        </p:spPr>
      </p:pic>
      <p:pic>
        <p:nvPicPr>
          <p:cNvPr id="2" name="Google Shape;13;p2">
            <a:extLst>
              <a:ext uri="{FF2B5EF4-FFF2-40B4-BE49-F238E27FC236}">
                <a16:creationId xmlns:a16="http://schemas.microsoft.com/office/drawing/2014/main" id="{DA9A5C69-43C9-A9C1-7727-FE55A1C67BA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0639" b="41824"/>
          <a:stretch/>
        </p:blipFill>
        <p:spPr>
          <a:xfrm rot="7879572">
            <a:off x="90802" y="-1641382"/>
            <a:ext cx="4167316" cy="398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EC6A92-15DB-8857-B412-ED26A398FA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771467" y="242479"/>
            <a:ext cx="3027765" cy="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11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 header">
    <p:bg>
      <p:bgPr>
        <a:solidFill>
          <a:srgbClr val="12263C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44567" y="3429300"/>
            <a:ext cx="47060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67" b="1">
                <a:latin typeface="HP Simplified Light" panose="020B0404020204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103767" y="1409733"/>
            <a:ext cx="2146800" cy="1475200"/>
          </a:xfrm>
          <a:prstGeom prst="rect">
            <a:avLst/>
          </a:prstGeom>
          <a:gradFill>
            <a:gsLst>
              <a:gs pos="0">
                <a:srgbClr val="FBB454"/>
              </a:gs>
              <a:gs pos="99000">
                <a:srgbClr val="D90384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 b="1">
                <a:latin typeface="HP Simplified Light" panose="020B04040202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5964800" y="1167011"/>
            <a:ext cx="5276400" cy="541920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6BE5BE-DC13-C066-E914-CAC8EA350C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01" y="6264817"/>
            <a:ext cx="1696564" cy="472281"/>
          </a:xfrm>
          <a:prstGeom prst="rect">
            <a:avLst/>
          </a:prstGeom>
        </p:spPr>
      </p:pic>
      <p:sp>
        <p:nvSpPr>
          <p:cNvPr id="2" name="Google Shape;75;p16">
            <a:extLst>
              <a:ext uri="{FF2B5EF4-FFF2-40B4-BE49-F238E27FC236}">
                <a16:creationId xmlns:a16="http://schemas.microsoft.com/office/drawing/2014/main" id="{9E42D532-4FCD-20E7-CF06-E7C060659501}"/>
              </a:ext>
            </a:extLst>
          </p:cNvPr>
          <p:cNvSpPr/>
          <p:nvPr userDrawn="1"/>
        </p:nvSpPr>
        <p:spPr>
          <a:xfrm rot="10109159">
            <a:off x="285405" y="-865119"/>
            <a:ext cx="2586264" cy="2586264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D4ED93-EF4E-8789-2925-2D8E2A594E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71467" y="242479"/>
            <a:ext cx="3027765" cy="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2263C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89200" y="39305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 b="1">
                <a:latin typeface="HP Simplified Light" panose="020B04040202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1635200" y="20150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 b="1">
                <a:latin typeface="HP Simplified Light" panose="020B04040202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" name="Google Shape;75;p16">
            <a:extLst>
              <a:ext uri="{FF2B5EF4-FFF2-40B4-BE49-F238E27FC236}">
                <a16:creationId xmlns:a16="http://schemas.microsoft.com/office/drawing/2014/main" id="{A29B24B6-150D-D1F1-6C4A-7391265B8D9D}"/>
              </a:ext>
            </a:extLst>
          </p:cNvPr>
          <p:cNvSpPr/>
          <p:nvPr userDrawn="1"/>
        </p:nvSpPr>
        <p:spPr>
          <a:xfrm rot="10109159">
            <a:off x="285405" y="-865119"/>
            <a:ext cx="2586264" cy="2586264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0FE76D63-440B-2680-3C3B-98ABB425F8A6}"/>
              </a:ext>
            </a:extLst>
          </p:cNvPr>
          <p:cNvSpPr/>
          <p:nvPr userDrawn="1"/>
        </p:nvSpPr>
        <p:spPr>
          <a:xfrm rot="10800000" flipH="1">
            <a:off x="0" y="4253680"/>
            <a:ext cx="2618000" cy="2618000"/>
          </a:xfrm>
          <a:prstGeom prst="diagStripe">
            <a:avLst>
              <a:gd name="adj" fmla="val 64604"/>
            </a:avLst>
          </a:prstGeom>
          <a:gradFill>
            <a:gsLst>
              <a:gs pos="81000">
                <a:srgbClr val="D90384"/>
              </a:gs>
              <a:gs pos="0">
                <a:srgbClr val="FBB454"/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DB86CE-1778-B5EB-B67D-FB68855DB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0" y="6362925"/>
            <a:ext cx="1402119" cy="3903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6564E9-CC7B-58A1-1D94-963DB47605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71467" y="242479"/>
            <a:ext cx="3027765" cy="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055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rgbClr val="12263C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387141" y="430467"/>
            <a:ext cx="7351203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HP Simplified Light" panose="020B04040202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299068" y="4623133"/>
            <a:ext cx="3702000" cy="13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 b="0">
                <a:latin typeface="HP Simplified Light" panose="020B04040202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299067" y="2361267"/>
            <a:ext cx="3702000" cy="13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 b="0">
                <a:latin typeface="HP Simplified Light" panose="020B04040202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299067" y="1715667"/>
            <a:ext cx="3702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i="1">
                <a:solidFill>
                  <a:schemeClr val="dk1"/>
                </a:solidFill>
                <a:latin typeface="HP Simplified Light" panose="020B0404020204020204" pitchFamily="34" charset="0"/>
                <a:ea typeface="HP Simplified Light" panose="020B0404020204020204" pitchFamily="34" charset="0"/>
                <a:cs typeface="HP Simplified Light" panose="020B0404020204020204" pitchFamily="34" charset="0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299073" y="3977533"/>
            <a:ext cx="3702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i="1">
                <a:solidFill>
                  <a:schemeClr val="dk1"/>
                </a:solidFill>
                <a:latin typeface="HP Simplified Light" panose="020B0404020204020204" pitchFamily="34" charset="0"/>
                <a:ea typeface="HP Simplified Light" panose="020B0404020204020204" pitchFamily="34" charset="0"/>
                <a:cs typeface="HP Simplified Light" panose="020B0404020204020204" pitchFamily="34" charset="0"/>
                <a:sym typeface="Lexend Dec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9pPr>
          </a:lstStyle>
          <a:p>
            <a:endParaRPr/>
          </a:p>
        </p:txBody>
      </p:sp>
      <p:pic>
        <p:nvPicPr>
          <p:cNvPr id="2" name="Google Shape;13;p2">
            <a:extLst>
              <a:ext uri="{FF2B5EF4-FFF2-40B4-BE49-F238E27FC236}">
                <a16:creationId xmlns:a16="http://schemas.microsoft.com/office/drawing/2014/main" id="{53D1DB04-48ED-B2D9-7831-87F9378F4CD3}"/>
              </a:ext>
            </a:extLst>
          </p:cNvPr>
          <p:cNvPicPr preferRelativeResize="0"/>
          <p:nvPr userDrawn="1"/>
        </p:nvPicPr>
        <p:blipFill>
          <a:blip r:embed="rId2">
            <a:alphaModFix/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3121527">
            <a:off x="9275952" y="1680197"/>
            <a:ext cx="46634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7AD1399-F77D-7054-89E5-623371A34B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0090" y="6220298"/>
            <a:ext cx="1866220" cy="5195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FB2ED3-3155-D939-640F-C97B54B3A6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30089" y="222787"/>
            <a:ext cx="3027765" cy="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87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12263C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859167" y="1414800"/>
            <a:ext cx="572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HP Simplified Light" panose="020B04040202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5859167" y="2367167"/>
            <a:ext cx="5726400" cy="2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 sz="1867" b="1">
                <a:latin typeface="HP Simplified Light" panose="020B04040202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950967" y="614555"/>
            <a:ext cx="41588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75;p16">
            <a:extLst>
              <a:ext uri="{FF2B5EF4-FFF2-40B4-BE49-F238E27FC236}">
                <a16:creationId xmlns:a16="http://schemas.microsoft.com/office/drawing/2014/main" id="{40410249-03A7-F778-9687-D89B001D1917}"/>
              </a:ext>
            </a:extLst>
          </p:cNvPr>
          <p:cNvSpPr/>
          <p:nvPr userDrawn="1"/>
        </p:nvSpPr>
        <p:spPr>
          <a:xfrm rot="10109159">
            <a:off x="11110249" y="5770017"/>
            <a:ext cx="1678400" cy="1678400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HP Simplified Light" panose="020B0404020204020204" pitchFamily="34" charset="0"/>
            </a:endParaRPr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C378065B-F424-1A47-65ED-3615A1637205}"/>
              </a:ext>
            </a:extLst>
          </p:cNvPr>
          <p:cNvSpPr/>
          <p:nvPr userDrawn="1"/>
        </p:nvSpPr>
        <p:spPr>
          <a:xfrm>
            <a:off x="11694000" y="6360000"/>
            <a:ext cx="498000" cy="498000"/>
          </a:xfrm>
          <a:prstGeom prst="ellipse">
            <a:avLst/>
          </a:prstGeom>
          <a:gradFill>
            <a:gsLst>
              <a:gs pos="0">
                <a:srgbClr val="FBB454"/>
              </a:gs>
              <a:gs pos="100000">
                <a:srgbClr val="D9038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HP Simplified Light" panose="020B04040202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6EB430-2F39-2A39-79A8-599EF98198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567" y="6138534"/>
            <a:ext cx="1866220" cy="5195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7F154A-4A60-410E-7474-89137F86B3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71467" y="242479"/>
            <a:ext cx="3027765" cy="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7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rgbClr val="12263C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17667"/>
            <a:ext cx="8768000" cy="2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866" b="1">
                <a:latin typeface="HP Simplified Light" panose="020B0404020204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662800"/>
          </a:xfrm>
          <a:prstGeom prst="rect">
            <a:avLst/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 b="1">
                <a:latin typeface="HP Simplified Light" panose="020B0404020204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E7D907-2E71-9554-3867-5FACB53AE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6703" y="6214854"/>
            <a:ext cx="1866220" cy="5195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54BC9B-90F3-EA06-15B5-D1C82C4D8D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8118" y="208612"/>
            <a:ext cx="2704692" cy="7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46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897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12263C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4559034" y="323354"/>
            <a:ext cx="7242441" cy="604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091200" y="2010900"/>
            <a:ext cx="1425600" cy="763600"/>
          </a:xfrm>
          <a:prstGeom prst="rect">
            <a:avLst/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1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091200" y="3922133"/>
            <a:ext cx="1425600" cy="763600"/>
          </a:xfrm>
          <a:prstGeom prst="rect">
            <a:avLst/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1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4690233" y="2010900"/>
            <a:ext cx="1425600" cy="763600"/>
          </a:xfrm>
          <a:prstGeom prst="rect">
            <a:avLst/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1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4690233" y="3922133"/>
            <a:ext cx="1425600" cy="763600"/>
          </a:xfrm>
          <a:prstGeom prst="rect">
            <a:avLst/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1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3091428"/>
            <a:ext cx="2618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4559033" y="3091428"/>
            <a:ext cx="2618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960000" y="5002728"/>
            <a:ext cx="2618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4559033" y="5002728"/>
            <a:ext cx="2618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 Regular"/>
                <a:ea typeface="Bebas Neue Regular"/>
                <a:cs typeface="Bebas Neue Regular"/>
                <a:sym typeface="Bebas Neue"/>
              </a:defRPr>
            </a:lvl9pPr>
          </a:lstStyle>
          <a:p>
            <a:endParaRPr/>
          </a:p>
        </p:txBody>
      </p:sp>
      <p:sp>
        <p:nvSpPr>
          <p:cNvPr id="2" name="Google Shape;75;p16">
            <a:extLst>
              <a:ext uri="{FF2B5EF4-FFF2-40B4-BE49-F238E27FC236}">
                <a16:creationId xmlns:a16="http://schemas.microsoft.com/office/drawing/2014/main" id="{0328AE5D-39D6-BA86-F7FE-B6BB3839B62E}"/>
              </a:ext>
            </a:extLst>
          </p:cNvPr>
          <p:cNvSpPr/>
          <p:nvPr userDrawn="1"/>
        </p:nvSpPr>
        <p:spPr>
          <a:xfrm rot="10109159">
            <a:off x="-1014360" y="5564868"/>
            <a:ext cx="2586264" cy="2586264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4B2218-E32E-36EE-8BCC-7FDA9BE372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6703" y="6214854"/>
            <a:ext cx="1866220" cy="5195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15F580-E822-0812-619D-20FDE93523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8772" y="299948"/>
            <a:ext cx="3027765" cy="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E4B664C-CD6C-6C46-9141-05C14F16F9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2000" y="0"/>
            <a:ext cx="8890000" cy="1891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15A9B75-0A24-5440-9078-FDE17B86BE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99260" y="-464207"/>
            <a:ext cx="3860800" cy="187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B0E437-5A71-8647-8277-30440C0627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3378200" cy="1320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458F0A-4D15-0E48-BACC-C8E6C6FA730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3700" y="88243"/>
            <a:ext cx="2514600" cy="7747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2579165-5EA1-874B-99DB-8BF7B11E441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6503933"/>
            <a:ext cx="10591800" cy="215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C51BC07-74C3-2E47-9DA7-6E5F1AA135F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73308" y="5717628"/>
            <a:ext cx="1518692" cy="11850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F7AA62F-7026-9048-A40D-9B3D7E336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6446" t="47687" r="63880" b="33518"/>
          <a:stretch/>
        </p:blipFill>
        <p:spPr>
          <a:xfrm>
            <a:off x="10991850" y="6213724"/>
            <a:ext cx="1174750" cy="688944"/>
          </a:xfrm>
          <a:prstGeom prst="rect">
            <a:avLst/>
          </a:prstGeom>
        </p:spPr>
      </p:pic>
      <p:sp>
        <p:nvSpPr>
          <p:cNvPr id="10" name="Rectángulo 9" descr="Light vertical"/>
          <p:cNvSpPr>
            <a:spLocks noChangeArrowheads="1"/>
          </p:cNvSpPr>
          <p:nvPr userDrawn="1"/>
        </p:nvSpPr>
        <p:spPr bwMode="auto">
          <a:xfrm rot="5400000" flipH="1">
            <a:off x="5273440" y="1445833"/>
            <a:ext cx="36000" cy="10584000"/>
          </a:xfrm>
          <a:prstGeom prst="rect">
            <a:avLst/>
          </a:prstGeom>
          <a:solidFill>
            <a:srgbClr val="C00000"/>
          </a:solidFill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D8D8D8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1290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1_Title only 1">
    <p:bg>
      <p:bgPr>
        <a:solidFill>
          <a:srgbClr val="12263C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955600" y="1077983"/>
            <a:ext cx="1028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" name="Google Shape;75;p16">
            <a:extLst>
              <a:ext uri="{FF2B5EF4-FFF2-40B4-BE49-F238E27FC236}">
                <a16:creationId xmlns:a16="http://schemas.microsoft.com/office/drawing/2014/main" id="{9B73A727-127B-D8F7-E694-926C2CD7BE73}"/>
              </a:ext>
            </a:extLst>
          </p:cNvPr>
          <p:cNvSpPr/>
          <p:nvPr userDrawn="1"/>
        </p:nvSpPr>
        <p:spPr>
          <a:xfrm rot="10109159">
            <a:off x="11110249" y="5770017"/>
            <a:ext cx="1678400" cy="1678400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47E093B1-873E-766F-119A-82A5E81895CC}"/>
              </a:ext>
            </a:extLst>
          </p:cNvPr>
          <p:cNvSpPr/>
          <p:nvPr userDrawn="1"/>
        </p:nvSpPr>
        <p:spPr>
          <a:xfrm>
            <a:off x="11694000" y="6360000"/>
            <a:ext cx="498000" cy="498000"/>
          </a:xfrm>
          <a:prstGeom prst="ellipse">
            <a:avLst/>
          </a:prstGeom>
          <a:gradFill>
            <a:gsLst>
              <a:gs pos="0">
                <a:srgbClr val="FBB454"/>
              </a:gs>
              <a:gs pos="100000">
                <a:srgbClr val="D9038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9BBFAF76-83F3-0830-6889-BBFF6E3D2B63}"/>
              </a:ext>
            </a:extLst>
          </p:cNvPr>
          <p:cNvSpPr/>
          <p:nvPr userDrawn="1"/>
        </p:nvSpPr>
        <p:spPr>
          <a:xfrm rot="10800000" flipH="1">
            <a:off x="9047781" y="-1450636"/>
            <a:ext cx="2618000" cy="2618000"/>
          </a:xfrm>
          <a:prstGeom prst="diagStripe">
            <a:avLst>
              <a:gd name="adj" fmla="val 64604"/>
            </a:avLst>
          </a:prstGeom>
          <a:gradFill>
            <a:gsLst>
              <a:gs pos="81000">
                <a:srgbClr val="D90384"/>
              </a:gs>
              <a:gs pos="0">
                <a:srgbClr val="FBB454"/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76486E-BC28-9AB1-AEBA-E8697D70B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825" y="6151780"/>
            <a:ext cx="1866220" cy="519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5F5CCB-1D4A-3645-BC68-5EB0D22F2C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09824" y="224703"/>
            <a:ext cx="2465643" cy="6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699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rgbClr val="12263C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 hasCustomPrompt="1"/>
          </p:nvPr>
        </p:nvSpPr>
        <p:spPr>
          <a:xfrm>
            <a:off x="1645359" y="2598067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1645367" y="3547631"/>
            <a:ext cx="4656800" cy="584400"/>
          </a:xfrm>
          <a:prstGeom prst="rect">
            <a:avLst/>
          </a:prstGeom>
          <a:gradFill>
            <a:gsLst>
              <a:gs pos="0">
                <a:srgbClr val="E3028A"/>
              </a:gs>
              <a:gs pos="100000">
                <a:srgbClr val="FBB454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 idx="2" hasCustomPrompt="1"/>
          </p:nvPr>
        </p:nvSpPr>
        <p:spPr>
          <a:xfrm>
            <a:off x="1645359" y="824752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3"/>
          </p:nvPr>
        </p:nvSpPr>
        <p:spPr>
          <a:xfrm>
            <a:off x="1645367" y="1756400"/>
            <a:ext cx="4656800" cy="584400"/>
          </a:xfrm>
          <a:prstGeom prst="rect">
            <a:avLst/>
          </a:prstGeom>
          <a:gradFill>
            <a:gsLst>
              <a:gs pos="0">
                <a:srgbClr val="E3028A"/>
              </a:gs>
              <a:gs pos="100000">
                <a:srgbClr val="FBB454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4" hasCustomPrompt="1"/>
          </p:nvPr>
        </p:nvSpPr>
        <p:spPr>
          <a:xfrm>
            <a:off x="1645359" y="4371367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5"/>
          </p:nvPr>
        </p:nvSpPr>
        <p:spPr>
          <a:xfrm>
            <a:off x="1645367" y="5320931"/>
            <a:ext cx="4656800" cy="584400"/>
          </a:xfrm>
          <a:prstGeom prst="rect">
            <a:avLst/>
          </a:prstGeom>
          <a:gradFill>
            <a:gsLst>
              <a:gs pos="0">
                <a:srgbClr val="E3028A"/>
              </a:gs>
              <a:gs pos="100000">
                <a:srgbClr val="FBB454"/>
              </a:gs>
            </a:gsLst>
            <a:lin ang="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-489367" y="3446033"/>
            <a:ext cx="1964800" cy="1964800"/>
          </a:xfrm>
          <a:prstGeom prst="donut">
            <a:avLst>
              <a:gd name="adj" fmla="val 9011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FD598E-5AE5-DE4B-D7B9-DCC773696F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78" y="6200823"/>
            <a:ext cx="1866220" cy="5195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923D223-29A4-1A8F-42F5-8404AA846C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71467" y="242479"/>
            <a:ext cx="3027765" cy="8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E641227-FBEF-F74D-85FF-50078AE41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319" r="11373"/>
          <a:stretch/>
        </p:blipFill>
        <p:spPr>
          <a:xfrm>
            <a:off x="2628414" y="27994"/>
            <a:ext cx="9563586" cy="31483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4B664C-CD6C-6C46-9141-05C14F16F9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02000" y="0"/>
            <a:ext cx="8890000" cy="1891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15A9B75-0A24-5440-9078-FDE17B86BE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9260" y="-464207"/>
            <a:ext cx="3860800" cy="187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B0E437-5A71-8647-8277-30440C0627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3378200" cy="1320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458F0A-4D15-0E48-BACC-C8E6C6FA730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3700" y="88243"/>
            <a:ext cx="2514600" cy="7747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2579165-5EA1-874B-99DB-8BF7B11E441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503933"/>
            <a:ext cx="10591800" cy="215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C51BC07-74C3-2E47-9DA7-6E5F1AA135F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673308" y="5717628"/>
            <a:ext cx="1518692" cy="11850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3BE640-10A2-1C4F-9B2A-3C82CF817B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16446" t="47687" r="63880" b="33518"/>
          <a:stretch/>
        </p:blipFill>
        <p:spPr>
          <a:xfrm>
            <a:off x="10991850" y="6213724"/>
            <a:ext cx="1174750" cy="688944"/>
          </a:xfrm>
          <a:prstGeom prst="rect">
            <a:avLst/>
          </a:prstGeom>
        </p:spPr>
      </p:pic>
      <p:sp>
        <p:nvSpPr>
          <p:cNvPr id="13" name="Rectángulo 12" descr="Light vertical"/>
          <p:cNvSpPr>
            <a:spLocks noChangeArrowheads="1"/>
          </p:cNvSpPr>
          <p:nvPr userDrawn="1"/>
        </p:nvSpPr>
        <p:spPr bwMode="auto">
          <a:xfrm rot="5400000" flipH="1">
            <a:off x="5273440" y="1445833"/>
            <a:ext cx="36000" cy="10584000"/>
          </a:xfrm>
          <a:prstGeom prst="rect">
            <a:avLst/>
          </a:prstGeom>
          <a:solidFill>
            <a:srgbClr val="C00000"/>
          </a:solidFill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D8D8D8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913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47204D6-EED0-6C44-AB99-CD85A330E9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A50572-11A3-314A-98F6-FFAFF594C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02000" y="0"/>
            <a:ext cx="8890000" cy="165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E432CC-9622-7946-92D5-B2B8BB5648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6193" y="-464207"/>
            <a:ext cx="3860800" cy="1879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83FC5D-AF96-6B49-B201-F4BD14BFFF3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10510"/>
            <a:ext cx="3384758" cy="1502979"/>
          </a:xfrm>
          <a:prstGeom prst="rect">
            <a:avLst/>
          </a:prstGeom>
        </p:spPr>
      </p:pic>
      <p:grpSp>
        <p:nvGrpSpPr>
          <p:cNvPr id="15" name="Grupo 14"/>
          <p:cNvGrpSpPr/>
          <p:nvPr userDrawn="1"/>
        </p:nvGrpSpPr>
        <p:grpSpPr>
          <a:xfrm rot="5400000">
            <a:off x="5291002" y="1340696"/>
            <a:ext cx="227672" cy="10803323"/>
            <a:chOff x="1347516" y="0"/>
            <a:chExt cx="1761442" cy="10058401"/>
          </a:xfrm>
        </p:grpSpPr>
        <p:sp>
          <p:nvSpPr>
            <p:cNvPr id="16" name="Rectángulo 15"/>
            <p:cNvSpPr>
              <a:spLocks noChangeArrowheads="1"/>
            </p:cNvSpPr>
            <p:nvPr userDrawn="1"/>
          </p:nvSpPr>
          <p:spPr bwMode="auto">
            <a:xfrm>
              <a:off x="1810452" y="0"/>
              <a:ext cx="1298506" cy="10058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extLst>
              <a:ext uri="{91240B29-F687-4F45-9708-019B960494DF}">
                <a14:hiddenLine xmlns:a14="http://schemas.microsoft.com/office/drawing/2010/main" w="9525">
                  <a:solidFill>
                    <a:srgbClr val="D8D8D8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MX"/>
            </a:p>
          </p:txBody>
        </p:sp>
        <p:sp>
          <p:nvSpPr>
            <p:cNvPr id="17" name="Rectángulo 16" descr="Light vertical"/>
            <p:cNvSpPr>
              <a:spLocks noChangeArrowheads="1"/>
            </p:cNvSpPr>
            <p:nvPr userDrawn="1"/>
          </p:nvSpPr>
          <p:spPr bwMode="auto">
            <a:xfrm flipH="1">
              <a:off x="1347516" y="1"/>
              <a:ext cx="545426" cy="10058400"/>
            </a:xfrm>
            <a:prstGeom prst="rect">
              <a:avLst/>
            </a:prstGeom>
            <a:solidFill>
              <a:srgbClr val="C00000"/>
            </a:solidFill>
            <a:extLs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D8D8D8"/>
                    </a:outerShdw>
                  </a:effectLst>
                </a14:hiddenEffects>
              </a:ext>
            </a:extLst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s-MX"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7BAF5232-5667-9740-8F19-8BFE6674E69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66400" y="5651500"/>
            <a:ext cx="1625600" cy="1206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22A3CB-EFA1-E848-A551-9FD16E5F8C9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494" y="-626278"/>
            <a:ext cx="3145770" cy="24511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291A398-9E86-BD48-B6A0-ED16B32D8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6446" t="47687" r="63880" b="33518"/>
          <a:stretch/>
        </p:blipFill>
        <p:spPr>
          <a:xfrm>
            <a:off x="10991850" y="6150224"/>
            <a:ext cx="1174750" cy="6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372BF1-B2C4-6646-A2A2-E4CA18605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54373" y="764334"/>
            <a:ext cx="7383493" cy="57531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A930CE3-004B-604B-83C6-7FA677115E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65261" y="-47265"/>
            <a:ext cx="8180158" cy="70734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6CB3E0-5EEA-7843-9CFA-543EB7E0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6446" t="47687" r="63880" b="33518"/>
          <a:stretch/>
        </p:blipFill>
        <p:spPr>
          <a:xfrm>
            <a:off x="10991850" y="6213724"/>
            <a:ext cx="1174750" cy="6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9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E2CB82D-6373-4A42-894F-1D4ED51608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5E60AC-E97D-A64E-B0F6-BDE418C452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55650" y="-587485"/>
            <a:ext cx="7607300" cy="47117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30D9837-E7A8-ED40-87B7-16600016C9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61449" y="5168900"/>
            <a:ext cx="3822700" cy="16891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F7EB19-37F2-944A-9ACD-8293201446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5757" y="618186"/>
            <a:ext cx="7880484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6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F3441-283A-B24E-9920-3ADCC4FF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8689AD-E4B3-5246-9289-EADD431E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4C998-C646-6B43-83A0-56E94663B1D5}" type="datetimeFigureOut">
              <a:rPr lang="es-MX" smtClean="0"/>
              <a:t>10/02/25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70C381E-7729-0048-AE44-65313867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C1F9B6-9DD1-0F45-8182-C1A178C7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2D4B-8D80-5E4F-9234-C2421D54412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890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57029D-FAEC-C24B-986F-3E5425B7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4C998-C646-6B43-83A0-56E94663B1D5}" type="datetimeFigureOut">
              <a:rPr lang="es-MX" smtClean="0"/>
              <a:t>10/02/25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E2BCBA9-2A6D-D043-9E44-B1EDAFA5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26B74F-A1F9-1B45-B02D-004F3C6D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2D4B-8D80-5E4F-9234-C2421D54412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175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2749D0-D930-5349-8DF9-495A57A4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5C8F82-3FC9-1F47-984D-7DD832C3E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560D0-92A6-2841-8C19-920700297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4C998-C646-6B43-83A0-56E94663B1D5}" type="datetimeFigureOut">
              <a:rPr lang="es-MX" smtClean="0"/>
              <a:t>10/02/25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CD5FE5-A6FD-B04B-AA8B-794B4BFA7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E06877-E4DA-E748-A885-7D2012E6D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C2D4B-8D80-5E4F-9234-C2421D54412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303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6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 SemiBold"/>
              <a:buNone/>
              <a:defRPr sz="3500" i="1">
                <a:solidFill>
                  <a:schemeClr val="dk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ExtraBold"/>
              <a:buNone/>
              <a:defRPr sz="3500" i="1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77818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pexels.com/es-es/foto/gente-trabajando-macbook-sentado-3182773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14E412E-AC7D-A6B6-B0D5-F92BBFAE0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18865" y="2414729"/>
            <a:ext cx="5458001" cy="3642305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515134" y="2587728"/>
            <a:ext cx="5727735" cy="168254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s-ES" sz="40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rPr>
              <a:t>ARCHITECTURE REVIEW BOARD</a:t>
            </a:r>
            <a:endParaRPr sz="40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5604FE-EA59-D6FF-BF15-490F074F5E23}"/>
              </a:ext>
            </a:extLst>
          </p:cNvPr>
          <p:cNvSpPr txBox="1"/>
          <p:nvPr/>
        </p:nvSpPr>
        <p:spPr>
          <a:xfrm>
            <a:off x="1207640" y="4978987"/>
            <a:ext cx="225920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Type: Enhance</a:t>
            </a:r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39E37856-8EF5-2EA8-E475-67D73151BED8}"/>
              </a:ext>
            </a:extLst>
          </p:cNvPr>
          <p:cNvSpPr txBox="1"/>
          <p:nvPr/>
        </p:nvSpPr>
        <p:spPr>
          <a:xfrm>
            <a:off x="1207640" y="5635693"/>
            <a:ext cx="16274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Org. Unit(s): CB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50888-A25C-0222-79C7-05CCE49B5191}"/>
              </a:ext>
            </a:extLst>
          </p:cNvPr>
          <p:cNvSpPr txBox="1"/>
          <p:nvPr/>
        </p:nvSpPr>
        <p:spPr>
          <a:xfrm>
            <a:off x="3420122" y="1688522"/>
            <a:ext cx="847373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indent="8890" algn="r">
              <a:lnSpc>
                <a:spcPct val="100000"/>
              </a:lnSpc>
              <a:spcBef>
                <a:spcPts val="0"/>
              </a:spcBef>
            </a:pPr>
            <a:r>
              <a:rPr lang="es-ES" b="1" dirty="0">
                <a:solidFill>
                  <a:schemeClr val="bg1"/>
                </a:solidFill>
                <a:latin typeface="Century Gothic"/>
              </a:rPr>
              <a:t>10/</a:t>
            </a:r>
            <a:r>
              <a:rPr lang="es-ES" b="1" dirty="0" err="1">
                <a:solidFill>
                  <a:schemeClr val="bg1"/>
                </a:solidFill>
                <a:latin typeface="Century Gothic"/>
              </a:rPr>
              <a:t>February</a:t>
            </a:r>
            <a:r>
              <a:rPr lang="es-ES" b="1" dirty="0">
                <a:solidFill>
                  <a:schemeClr val="bg1"/>
                </a:solidFill>
                <a:latin typeface="Century Gothic"/>
              </a:rPr>
              <a:t>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3930-797F-F9B5-C7B4-E60A0D48A47A}"/>
              </a:ext>
            </a:extLst>
          </p:cNvPr>
          <p:cNvSpPr txBox="1"/>
          <p:nvPr/>
        </p:nvSpPr>
        <p:spPr>
          <a:xfrm>
            <a:off x="992778" y="4285131"/>
            <a:ext cx="450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GL_SAP_Continuous_Auditing</a:t>
            </a:r>
            <a:endParaRPr lang="en-MX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E3DD2-0D07-EE4B-60EE-B1DAE53C5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8371D27C-0B87-A38A-9640-767B7C6E4B62}"/>
              </a:ext>
            </a:extLst>
          </p:cNvPr>
          <p:cNvSpPr txBox="1">
            <a:spLocks/>
          </p:cNvSpPr>
          <p:nvPr/>
        </p:nvSpPr>
        <p:spPr>
          <a:xfrm>
            <a:off x="3962400" y="143931"/>
            <a:ext cx="5422178" cy="1057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36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3600" dirty="0">
                <a:solidFill>
                  <a:prstClr val="black"/>
                </a:solidFill>
                <a:cs typeface="Arial"/>
              </a:rPr>
              <a:t>P Whitelist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8990B415-8025-20DF-3B46-BD6C458BA622}"/>
              </a:ext>
            </a:extLst>
          </p:cNvPr>
          <p:cNvSpPr txBox="1">
            <a:spLocks/>
          </p:cNvSpPr>
          <p:nvPr/>
        </p:nvSpPr>
        <p:spPr>
          <a:xfrm>
            <a:off x="7450159" y="420490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graphicFrame>
        <p:nvGraphicFramePr>
          <p:cNvPr id="10" name="Tabla 5">
            <a:extLst>
              <a:ext uri="{FF2B5EF4-FFF2-40B4-BE49-F238E27FC236}">
                <a16:creationId xmlns:a16="http://schemas.microsoft.com/office/drawing/2014/main" id="{813CE587-92E5-2D23-B33B-4EDBE619F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745062"/>
              </p:ext>
            </p:extLst>
          </p:nvPr>
        </p:nvGraphicFramePr>
        <p:xfrm>
          <a:off x="3601692" y="1477664"/>
          <a:ext cx="4815676" cy="28230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7838">
                  <a:extLst>
                    <a:ext uri="{9D8B030D-6E8A-4147-A177-3AD203B41FA5}">
                      <a16:colId xmlns:a16="http://schemas.microsoft.com/office/drawing/2014/main" val="1945458515"/>
                    </a:ext>
                  </a:extLst>
                </a:gridCol>
                <a:gridCol w="2407838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1400" dirty="0"/>
                        <a:t>Rule </a:t>
                      </a:r>
                      <a:r>
                        <a:rPr lang="es-US" sz="1400" dirty="0" err="1"/>
                        <a:t>Name</a:t>
                      </a:r>
                      <a:endParaRPr lang="en-US" sz="1400" dirty="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400" dirty="0"/>
                        <a:t>IP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</a:rPr>
                        <a:t>cbrtm7xstocd35 - </a:t>
                      </a:r>
                      <a:r>
                        <a:rPr lang="es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GB VPN Triara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192.100.176.95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</a:rPr>
                        <a:t>cbocdlkstocd01 - </a:t>
                      </a:r>
                      <a:r>
                        <a:rPr lang="es-US" sz="1400" dirty="0">
                          <a:solidFill>
                            <a:schemeClr val="bg1"/>
                          </a:solidFill>
                        </a:rPr>
                        <a:t>GB VPN Santa Fe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400" dirty="0">
                          <a:solidFill>
                            <a:schemeClr val="bg1"/>
                          </a:solidFill>
                        </a:rPr>
                        <a:t>201.174.135.26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266975"/>
                  </a:ext>
                </a:extLst>
              </a:tr>
              <a:tr h="440571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cbocdlkstocd01 - </a:t>
                      </a:r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GB VPN Triara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192.100.176.95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850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</a:rPr>
                        <a:t>cbgbaudstocd02 - </a:t>
                      </a:r>
                      <a:r>
                        <a:rPr lang="es-US" sz="1400" dirty="0">
                          <a:solidFill>
                            <a:schemeClr val="bg1"/>
                          </a:solidFill>
                        </a:rPr>
                        <a:t>GB VPN Santa Fe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400" dirty="0">
                          <a:solidFill>
                            <a:schemeClr val="bg1"/>
                          </a:solidFill>
                        </a:rPr>
                        <a:t>201.174.135.26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04826"/>
                  </a:ext>
                </a:extLst>
              </a:tr>
              <a:tr h="27753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cbgbaudstocd02 - </a:t>
                      </a:r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GB VPN Triara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192.100.176.95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748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44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E423-FDA9-668C-EFF4-66784990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4C885BC8-13CF-ECD0-012D-0D92E26BE650}"/>
              </a:ext>
            </a:extLst>
          </p:cNvPr>
          <p:cNvSpPr txBox="1">
            <a:spLocks/>
          </p:cNvSpPr>
          <p:nvPr/>
        </p:nvSpPr>
        <p:spPr>
          <a:xfrm>
            <a:off x="3962400" y="143931"/>
            <a:ext cx="5422178" cy="1057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36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3600" dirty="0" err="1">
                <a:solidFill>
                  <a:prstClr val="black"/>
                </a:solidFill>
                <a:cs typeface="Arial"/>
              </a:rPr>
              <a:t>ntegrated</a:t>
            </a:r>
            <a:r>
              <a:rPr lang="en-US" sz="36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3600" dirty="0" err="1">
                <a:solidFill>
                  <a:prstClr val="black"/>
                </a:solidFill>
                <a:cs typeface="Arial"/>
              </a:rPr>
              <a:t>VNets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F2AE16AD-9A87-3AC2-1A0D-B8BBAEE205B2}"/>
              </a:ext>
            </a:extLst>
          </p:cNvPr>
          <p:cNvSpPr txBox="1">
            <a:spLocks/>
          </p:cNvSpPr>
          <p:nvPr/>
        </p:nvSpPr>
        <p:spPr>
          <a:xfrm>
            <a:off x="7940374" y="481143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graphicFrame>
        <p:nvGraphicFramePr>
          <p:cNvPr id="10" name="Tabla 5">
            <a:extLst>
              <a:ext uri="{FF2B5EF4-FFF2-40B4-BE49-F238E27FC236}">
                <a16:creationId xmlns:a16="http://schemas.microsoft.com/office/drawing/2014/main" id="{0C8FD2D1-225E-4643-26B7-B38E86605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98044"/>
              </p:ext>
            </p:extLst>
          </p:nvPr>
        </p:nvGraphicFramePr>
        <p:xfrm>
          <a:off x="2163170" y="1538317"/>
          <a:ext cx="8506445" cy="41512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18726">
                  <a:extLst>
                    <a:ext uri="{9D8B030D-6E8A-4147-A177-3AD203B41FA5}">
                      <a16:colId xmlns:a16="http://schemas.microsoft.com/office/drawing/2014/main" val="1945458515"/>
                    </a:ext>
                  </a:extLst>
                </a:gridCol>
                <a:gridCol w="4587719">
                  <a:extLst>
                    <a:ext uri="{9D8B030D-6E8A-4147-A177-3AD203B41FA5}">
                      <a16:colId xmlns:a16="http://schemas.microsoft.com/office/drawing/2014/main" val="229710159"/>
                    </a:ext>
                  </a:extLst>
                </a:gridCol>
              </a:tblGrid>
              <a:tr h="341254">
                <a:tc>
                  <a:txBody>
                    <a:bodyPr/>
                    <a:lstStyle/>
                    <a:p>
                      <a:pPr algn="ctr"/>
                      <a:r>
                        <a:rPr lang="es-US" sz="1400" dirty="0"/>
                        <a:t>Storage</a:t>
                      </a:r>
                      <a:endParaRPr lang="en-US" sz="1400" dirty="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vnet</a:t>
                      </a:r>
                      <a:endParaRPr lang="en-US" sz="1400" dirty="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 VSS (Regular)"/>
                        </a:rPr>
                        <a:t>/subscriptions/23a8c420-c354-43f9-91f5-59d08c6b3dff/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Segoe UI VSS (Regular)"/>
                        </a:rPr>
                        <a:t>resourceGroups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 VSS (Regular)"/>
                        </a:rPr>
                        <a:t>/prod-eastus2-snp-1-compute-2/providers/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Segoe UI VSS (Regular)"/>
                        </a:rPr>
                        <a:t>Microsoft.Network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 VSS (Regular)"/>
                        </a:rPr>
                        <a:t>/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Segoe UI VSS (Regular)"/>
                        </a:rPr>
                        <a:t>virtualNetworks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 VSS (Regular)"/>
                        </a:rPr>
                        <a:t>/kaas-</a:t>
                      </a:r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Segoe UI VSS (Regular)"/>
                        </a:rPr>
                        <a:t>vnet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 VSS (Regular)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/subscriptions/31ef391b-7908-48ec-8c74-e432113b607b/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/prod-eastus2-snp-1-compute-3/providers/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/subscriptions/56beece1-dbc8-40ca-8520-e1d514fb2ccc/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/prod-eastus2-snp-1-compute-8/providers/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266975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/subscriptions/653c13e3-a85b-449b-9d14-e3e9c4b0d391/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/prod-eastus2-snp-1-compute-6/providers/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501937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/subscriptions/6c0d042c-6733-4420-a3cc-4175d0439b29/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/prod-eastus2-snp-1-compute-4/providers/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904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97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E3DD2-0D07-EE4B-60EE-B1DAE53C5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8371D27C-0B87-A38A-9640-767B7C6E4B62}"/>
              </a:ext>
            </a:extLst>
          </p:cNvPr>
          <p:cNvSpPr txBox="1">
            <a:spLocks/>
          </p:cNvSpPr>
          <p:nvPr/>
        </p:nvSpPr>
        <p:spPr>
          <a:xfrm>
            <a:off x="3962400" y="143931"/>
            <a:ext cx="5422178" cy="1057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36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3600" dirty="0" err="1">
                <a:solidFill>
                  <a:prstClr val="black"/>
                </a:solidFill>
                <a:cs typeface="Arial"/>
              </a:rPr>
              <a:t>ntegrated</a:t>
            </a:r>
            <a:r>
              <a:rPr lang="en-US" sz="36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3600" dirty="0" err="1">
                <a:solidFill>
                  <a:prstClr val="black"/>
                </a:solidFill>
                <a:cs typeface="Arial"/>
              </a:rPr>
              <a:t>VNets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8990B415-8025-20DF-3B46-BD6C458BA622}"/>
              </a:ext>
            </a:extLst>
          </p:cNvPr>
          <p:cNvSpPr txBox="1">
            <a:spLocks/>
          </p:cNvSpPr>
          <p:nvPr/>
        </p:nvSpPr>
        <p:spPr>
          <a:xfrm>
            <a:off x="7940374" y="481143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graphicFrame>
        <p:nvGraphicFramePr>
          <p:cNvPr id="10" name="Tabla 5">
            <a:extLst>
              <a:ext uri="{FF2B5EF4-FFF2-40B4-BE49-F238E27FC236}">
                <a16:creationId xmlns:a16="http://schemas.microsoft.com/office/drawing/2014/main" id="{813CE587-92E5-2D23-B33B-4EDBE619F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650774"/>
              </p:ext>
            </p:extLst>
          </p:nvPr>
        </p:nvGraphicFramePr>
        <p:xfrm>
          <a:off x="2030648" y="1538317"/>
          <a:ext cx="8506445" cy="41512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18726">
                  <a:extLst>
                    <a:ext uri="{9D8B030D-6E8A-4147-A177-3AD203B41FA5}">
                      <a16:colId xmlns:a16="http://schemas.microsoft.com/office/drawing/2014/main" val="1945458515"/>
                    </a:ext>
                  </a:extLst>
                </a:gridCol>
                <a:gridCol w="4587719">
                  <a:extLst>
                    <a:ext uri="{9D8B030D-6E8A-4147-A177-3AD203B41FA5}">
                      <a16:colId xmlns:a16="http://schemas.microsoft.com/office/drawing/2014/main" val="229710159"/>
                    </a:ext>
                  </a:extLst>
                </a:gridCol>
              </a:tblGrid>
              <a:tr h="341254">
                <a:tc>
                  <a:txBody>
                    <a:bodyPr/>
                    <a:lstStyle/>
                    <a:p>
                      <a:pPr algn="ctr"/>
                      <a:r>
                        <a:rPr lang="es-US" sz="1400" dirty="0"/>
                        <a:t>Storage</a:t>
                      </a:r>
                      <a:endParaRPr lang="en-US" sz="1400" dirty="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vnet</a:t>
                      </a:r>
                      <a:endParaRPr lang="en-US" sz="1400" dirty="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/subscriptions/8453a5d5-9e9e-40c7-87a4-0ab4cc197f48/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/prod-azure-eastus2c2-nephos6/providers/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/subscriptions/8453a5d5-9e9e-40c7-87a4-0ab4cc197f48/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/prod-azure-eastus2c2-nephos7/providers/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/subscriptions/8453a5d5-9e9e-40c7-87a4-0ab4cc197f48/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/prod-azure-eastus2c3-nephos3/providers/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266975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/subscriptions/8453a5d5-9e9e-40c7-87a4-0ab4cc197f48/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/prod-azure-eastus2c3-nephos4/providers/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501937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/subscriptions/8453a5d5-9e9e-40c7-87a4-0ab4cc197f48/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/prod-eastus2-snp-1-compute-1/providers/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904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22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DD53-D1BF-E0B9-85D2-D46E241DB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25056208-053E-BEBD-57DD-8EE8F4F07884}"/>
              </a:ext>
            </a:extLst>
          </p:cNvPr>
          <p:cNvSpPr txBox="1">
            <a:spLocks/>
          </p:cNvSpPr>
          <p:nvPr/>
        </p:nvSpPr>
        <p:spPr>
          <a:xfrm>
            <a:off x="3962400" y="143931"/>
            <a:ext cx="5422178" cy="1057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36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3600" dirty="0" err="1">
                <a:solidFill>
                  <a:prstClr val="black"/>
                </a:solidFill>
                <a:cs typeface="Arial"/>
              </a:rPr>
              <a:t>ntegrated</a:t>
            </a:r>
            <a:r>
              <a:rPr lang="en-US" sz="36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3600" dirty="0" err="1">
                <a:solidFill>
                  <a:prstClr val="black"/>
                </a:solidFill>
                <a:cs typeface="Arial"/>
              </a:rPr>
              <a:t>VNets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7082B17C-9E9B-651E-59BF-4EE647981252}"/>
              </a:ext>
            </a:extLst>
          </p:cNvPr>
          <p:cNvSpPr txBox="1">
            <a:spLocks/>
          </p:cNvSpPr>
          <p:nvPr/>
        </p:nvSpPr>
        <p:spPr>
          <a:xfrm>
            <a:off x="7940374" y="481143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graphicFrame>
        <p:nvGraphicFramePr>
          <p:cNvPr id="10" name="Tabla 5">
            <a:extLst>
              <a:ext uri="{FF2B5EF4-FFF2-40B4-BE49-F238E27FC236}">
                <a16:creationId xmlns:a16="http://schemas.microsoft.com/office/drawing/2014/main" id="{6D96D38B-E2F6-2AF1-5486-7E07BDA83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562956"/>
              </p:ext>
            </p:extLst>
          </p:nvPr>
        </p:nvGraphicFramePr>
        <p:xfrm>
          <a:off x="2193513" y="1703046"/>
          <a:ext cx="8506445" cy="33892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18726">
                  <a:extLst>
                    <a:ext uri="{9D8B030D-6E8A-4147-A177-3AD203B41FA5}">
                      <a16:colId xmlns:a16="http://schemas.microsoft.com/office/drawing/2014/main" val="1945458515"/>
                    </a:ext>
                  </a:extLst>
                </a:gridCol>
                <a:gridCol w="4587719">
                  <a:extLst>
                    <a:ext uri="{9D8B030D-6E8A-4147-A177-3AD203B41FA5}">
                      <a16:colId xmlns:a16="http://schemas.microsoft.com/office/drawing/2014/main" val="229710159"/>
                    </a:ext>
                  </a:extLst>
                </a:gridCol>
              </a:tblGrid>
              <a:tr h="341254">
                <a:tc>
                  <a:txBody>
                    <a:bodyPr/>
                    <a:lstStyle/>
                    <a:p>
                      <a:pPr algn="ctr"/>
                      <a:r>
                        <a:rPr lang="es-US" sz="1400" dirty="0"/>
                        <a:t>Storage</a:t>
                      </a:r>
                      <a:endParaRPr lang="en-US" sz="1400" dirty="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vnet</a:t>
                      </a:r>
                      <a:endParaRPr lang="en-US" sz="1400" dirty="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/subscriptions/9d5fffc7-7640-44a1-ba2b-f77ada7731d4/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/prod-eastus2-snp-1-compute-5/providers/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114378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/subscriptions/b4f59749-ad17-4573-95ef-cc4c63a45bdf/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/prod-eastus2-snp-1-compute-10/providers/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/subscriptions/b96a1dc5-559f-4249-a30c-5b5a98023c45/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/prod-eastus2-snp-1-compute-7/providers/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/subnets/worker-subnet,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757303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bg1"/>
                          </a:solidFill>
                        </a:rPr>
                        <a:t>Cbrtm7xstocd35, cbgbaudstocd02, cbocdlkstocd01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/subscriptions/d31d7397-093d-4cc4-abd6-28b426c0c882/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resourceGroups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/prod-eastus2-snp-1-compute-9/providers/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Microsoft.Network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virtualNetworks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/kaas-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vnet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/subnets/worker-subnet</a:t>
                      </a:r>
                      <a:endParaRPr lang="en-US" sz="11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266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64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4835AE95-D75B-BDD0-EE16-509AFF494F45}"/>
              </a:ext>
            </a:extLst>
          </p:cNvPr>
          <p:cNvSpPr txBox="1">
            <a:spLocks/>
          </p:cNvSpPr>
          <p:nvPr/>
        </p:nvSpPr>
        <p:spPr>
          <a:xfrm>
            <a:off x="2936579" y="315884"/>
            <a:ext cx="6431866" cy="748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WS Databricks Considerations</a:t>
            </a:r>
            <a:endParaRPr lang="en-US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CF11678E-3131-5DBD-FDD2-B2AE2EEA7DF8}"/>
              </a:ext>
            </a:extLst>
          </p:cNvPr>
          <p:cNvSpPr txBox="1">
            <a:spLocks/>
          </p:cNvSpPr>
          <p:nvPr/>
        </p:nvSpPr>
        <p:spPr>
          <a:xfrm>
            <a:off x="683568" y="1268760"/>
            <a:ext cx="774060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None/>
            </a:pPr>
            <a:endParaRPr lang="en-US" sz="2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C021AAD-88B6-948D-2C8B-663FBC9F8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277756"/>
              </p:ext>
            </p:extLst>
          </p:nvPr>
        </p:nvGraphicFramePr>
        <p:xfrm>
          <a:off x="645622" y="3958560"/>
          <a:ext cx="10900754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679">
                  <a:extLst>
                    <a:ext uri="{9D8B030D-6E8A-4147-A177-3AD203B41FA5}">
                      <a16:colId xmlns:a16="http://schemas.microsoft.com/office/drawing/2014/main" val="795406750"/>
                    </a:ext>
                  </a:extLst>
                </a:gridCol>
                <a:gridCol w="2315123">
                  <a:extLst>
                    <a:ext uri="{9D8B030D-6E8A-4147-A177-3AD203B41FA5}">
                      <a16:colId xmlns:a16="http://schemas.microsoft.com/office/drawing/2014/main" val="396207683"/>
                    </a:ext>
                  </a:extLst>
                </a:gridCol>
                <a:gridCol w="1521229">
                  <a:extLst>
                    <a:ext uri="{9D8B030D-6E8A-4147-A177-3AD203B41FA5}">
                      <a16:colId xmlns:a16="http://schemas.microsoft.com/office/drawing/2014/main" val="3371766451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1481040190"/>
                    </a:ext>
                  </a:extLst>
                </a:gridCol>
                <a:gridCol w="1521229">
                  <a:extLst>
                    <a:ext uri="{9D8B030D-6E8A-4147-A177-3AD203B41FA5}">
                      <a16:colId xmlns:a16="http://schemas.microsoft.com/office/drawing/2014/main" val="2130041347"/>
                    </a:ext>
                  </a:extLst>
                </a:gridCol>
                <a:gridCol w="1434485">
                  <a:extLst>
                    <a:ext uri="{9D8B030D-6E8A-4147-A177-3AD203B41FA5}">
                      <a16:colId xmlns:a16="http://schemas.microsoft.com/office/drawing/2014/main" val="1930328290"/>
                    </a:ext>
                  </a:extLst>
                </a:gridCol>
                <a:gridCol w="1271845">
                  <a:extLst>
                    <a:ext uri="{9D8B030D-6E8A-4147-A177-3AD203B41FA5}">
                      <a16:colId xmlns:a16="http://schemas.microsoft.com/office/drawing/2014/main" val="1891904809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Job Compute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Cluster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Workflow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23633"/>
                  </a:ext>
                </a:extLst>
              </a:tr>
              <a:tr h="335719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Enviornment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Worker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Type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Driver Type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Workers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Enable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Autoscaling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Runtime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1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bg1"/>
                          </a:solidFill>
                        </a:rPr>
                        <a:t>Serverless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521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3A287C-EC49-52D0-1EDB-F5AA255F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292466"/>
              </p:ext>
            </p:extLst>
          </p:nvPr>
        </p:nvGraphicFramePr>
        <p:xfrm>
          <a:off x="645622" y="1798320"/>
          <a:ext cx="10900755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746">
                  <a:extLst>
                    <a:ext uri="{9D8B030D-6E8A-4147-A177-3AD203B41FA5}">
                      <a16:colId xmlns:a16="http://schemas.microsoft.com/office/drawing/2014/main" val="795406750"/>
                    </a:ext>
                  </a:extLst>
                </a:gridCol>
                <a:gridCol w="1681348">
                  <a:extLst>
                    <a:ext uri="{9D8B030D-6E8A-4147-A177-3AD203B41FA5}">
                      <a16:colId xmlns:a16="http://schemas.microsoft.com/office/drawing/2014/main" val="396207683"/>
                    </a:ext>
                  </a:extLst>
                </a:gridCol>
                <a:gridCol w="1227828">
                  <a:extLst>
                    <a:ext uri="{9D8B030D-6E8A-4147-A177-3AD203B41FA5}">
                      <a16:colId xmlns:a16="http://schemas.microsoft.com/office/drawing/2014/main" val="3371766451"/>
                    </a:ext>
                  </a:extLst>
                </a:gridCol>
                <a:gridCol w="1647972">
                  <a:extLst>
                    <a:ext uri="{9D8B030D-6E8A-4147-A177-3AD203B41FA5}">
                      <a16:colId xmlns:a16="http://schemas.microsoft.com/office/drawing/2014/main" val="1481040190"/>
                    </a:ext>
                  </a:extLst>
                </a:gridCol>
                <a:gridCol w="1328468">
                  <a:extLst>
                    <a:ext uri="{9D8B030D-6E8A-4147-A177-3AD203B41FA5}">
                      <a16:colId xmlns:a16="http://schemas.microsoft.com/office/drawing/2014/main" val="2130041347"/>
                    </a:ext>
                  </a:extLst>
                </a:gridCol>
                <a:gridCol w="1193940">
                  <a:extLst>
                    <a:ext uri="{9D8B030D-6E8A-4147-A177-3AD203B41FA5}">
                      <a16:colId xmlns:a16="http://schemas.microsoft.com/office/drawing/2014/main" val="2685020273"/>
                    </a:ext>
                  </a:extLst>
                </a:gridCol>
                <a:gridCol w="1420911">
                  <a:extLst>
                    <a:ext uri="{9D8B030D-6E8A-4147-A177-3AD203B41FA5}">
                      <a16:colId xmlns:a16="http://schemas.microsoft.com/office/drawing/2014/main" val="1930328290"/>
                    </a:ext>
                  </a:extLst>
                </a:gridCol>
                <a:gridCol w="1132542">
                  <a:extLst>
                    <a:ext uri="{9D8B030D-6E8A-4147-A177-3AD203B41FA5}">
                      <a16:colId xmlns:a16="http://schemas.microsoft.com/office/drawing/2014/main" val="189190480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All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Porpuse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Serverless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Cluster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(Notebook)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23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Enviornment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Worker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Type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Driver Type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Min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Workers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Max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Workers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Enable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Autoscaling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Runtime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1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 err="1">
                          <a:solidFill>
                            <a:schemeClr val="bg1"/>
                          </a:solidFill>
                        </a:rPr>
                        <a:t>Serverless</a:t>
                      </a:r>
                      <a:r>
                        <a:rPr lang="es-MX" sz="14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bg1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bg1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bg1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bg1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bg1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5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82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72D5-5650-F03E-9E44-41D9D901F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408894BE-B6F0-5152-06B5-033CC8EA4EE2}"/>
              </a:ext>
            </a:extLst>
          </p:cNvPr>
          <p:cNvSpPr txBox="1">
            <a:spLocks/>
          </p:cNvSpPr>
          <p:nvPr/>
        </p:nvSpPr>
        <p:spPr>
          <a:xfrm>
            <a:off x="2936579" y="315884"/>
            <a:ext cx="6431866" cy="748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WS Databricks Considerations</a:t>
            </a:r>
            <a:endParaRPr lang="en-US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76838A56-9200-099B-FC61-08A150911CDD}"/>
              </a:ext>
            </a:extLst>
          </p:cNvPr>
          <p:cNvSpPr txBox="1">
            <a:spLocks/>
          </p:cNvSpPr>
          <p:nvPr/>
        </p:nvSpPr>
        <p:spPr>
          <a:xfrm>
            <a:off x="683568" y="1268760"/>
            <a:ext cx="774060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None/>
            </a:pPr>
            <a:endParaRPr lang="en-US" sz="2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DAD0B26-FA78-2DF2-59CE-D21B231B3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2919"/>
              </p:ext>
            </p:extLst>
          </p:nvPr>
        </p:nvGraphicFramePr>
        <p:xfrm>
          <a:off x="702135" y="1520788"/>
          <a:ext cx="10900754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679">
                  <a:extLst>
                    <a:ext uri="{9D8B030D-6E8A-4147-A177-3AD203B41FA5}">
                      <a16:colId xmlns:a16="http://schemas.microsoft.com/office/drawing/2014/main" val="795406750"/>
                    </a:ext>
                  </a:extLst>
                </a:gridCol>
                <a:gridCol w="2315123">
                  <a:extLst>
                    <a:ext uri="{9D8B030D-6E8A-4147-A177-3AD203B41FA5}">
                      <a16:colId xmlns:a16="http://schemas.microsoft.com/office/drawing/2014/main" val="396207683"/>
                    </a:ext>
                  </a:extLst>
                </a:gridCol>
                <a:gridCol w="1521229">
                  <a:extLst>
                    <a:ext uri="{9D8B030D-6E8A-4147-A177-3AD203B41FA5}">
                      <a16:colId xmlns:a16="http://schemas.microsoft.com/office/drawing/2014/main" val="3371766451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1481040190"/>
                    </a:ext>
                  </a:extLst>
                </a:gridCol>
                <a:gridCol w="1521229">
                  <a:extLst>
                    <a:ext uri="{9D8B030D-6E8A-4147-A177-3AD203B41FA5}">
                      <a16:colId xmlns:a16="http://schemas.microsoft.com/office/drawing/2014/main" val="2130041347"/>
                    </a:ext>
                  </a:extLst>
                </a:gridCol>
                <a:gridCol w="1434485">
                  <a:extLst>
                    <a:ext uri="{9D8B030D-6E8A-4147-A177-3AD203B41FA5}">
                      <a16:colId xmlns:a16="http://schemas.microsoft.com/office/drawing/2014/main" val="1930328290"/>
                    </a:ext>
                  </a:extLst>
                </a:gridCol>
                <a:gridCol w="1271845">
                  <a:extLst>
                    <a:ext uri="{9D8B030D-6E8A-4147-A177-3AD203B41FA5}">
                      <a16:colId xmlns:a16="http://schemas.microsoft.com/office/drawing/2014/main" val="1891904809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SQL Warehouse Cluster 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23633"/>
                  </a:ext>
                </a:extLst>
              </a:tr>
              <a:tr h="335719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Enviornment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Worker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Type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Driver Type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Workers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Enable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</a:rPr>
                        <a:t>Autoscaling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Runtime</a:t>
                      </a:r>
                    </a:p>
                  </a:txBody>
                  <a:tcP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1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bg1"/>
                          </a:solidFill>
                        </a:rPr>
                        <a:t>Serverless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C263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5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63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DEB1-5EFE-0A8E-FF69-F7C5DD34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52F44291-DB08-5487-9561-89B9A463CF7D}"/>
              </a:ext>
            </a:extLst>
          </p:cNvPr>
          <p:cNvSpPr txBox="1">
            <a:spLocks/>
          </p:cNvSpPr>
          <p:nvPr/>
        </p:nvSpPr>
        <p:spPr>
          <a:xfrm>
            <a:off x="9649904" y="1166153"/>
            <a:ext cx="1934419" cy="3494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F4EBE608-49F6-F0C4-F273-38819988E4ED}"/>
              </a:ext>
            </a:extLst>
          </p:cNvPr>
          <p:cNvSpPr txBox="1">
            <a:spLocks/>
          </p:cNvSpPr>
          <p:nvPr/>
        </p:nvSpPr>
        <p:spPr>
          <a:xfrm>
            <a:off x="4505325" y="215592"/>
            <a:ext cx="18002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Paths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C048E00-D205-8FDA-362B-4ADEA3D56245}"/>
              </a:ext>
            </a:extLst>
          </p:cNvPr>
          <p:cNvGraphicFramePr>
            <a:graphicFrameLocks noGrp="1"/>
          </p:cNvGraphicFramePr>
          <p:nvPr/>
        </p:nvGraphicFramePr>
        <p:xfrm>
          <a:off x="796834" y="1696616"/>
          <a:ext cx="9387327" cy="1903834"/>
        </p:xfrm>
        <a:graphic>
          <a:graphicData uri="http://schemas.openxmlformats.org/drawingml/2006/table">
            <a:tbl>
              <a:tblPr firstRow="1" bandRow="1"/>
              <a:tblGrid>
                <a:gridCol w="1597227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1586413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2448757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886094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1868836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ADLS2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Container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ocloud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fusion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cbocdlkstocd01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hcm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kern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otm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34114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kern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wms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6346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6E08E9D9-969F-DCC1-31A7-E0C39BC33993}"/>
              </a:ext>
            </a:extLst>
          </p:cNvPr>
          <p:cNvGraphicFramePr>
            <a:graphicFrameLocks noGrp="1"/>
          </p:cNvGraphicFramePr>
          <p:nvPr/>
        </p:nvGraphicFramePr>
        <p:xfrm>
          <a:off x="460478" y="3709607"/>
          <a:ext cx="11312421" cy="2199640"/>
        </p:xfrm>
        <a:graphic>
          <a:graphicData uri="http://schemas.openxmlformats.org/drawingml/2006/table">
            <a:tbl>
              <a:tblPr firstRow="1" bandRow="1"/>
              <a:tblGrid>
                <a:gridCol w="987900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2403369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1118372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337358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4231063">
                  <a:extLst>
                    <a:ext uri="{9D8B030D-6E8A-4147-A177-3AD203B41FA5}">
                      <a16:colId xmlns:a16="http://schemas.microsoft.com/office/drawing/2014/main" val="3146946141"/>
                    </a:ext>
                  </a:extLst>
                </a:gridCol>
                <a:gridCol w="1234359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Zone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Schema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Full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  <a:endParaRPr lang="en-US" sz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/r1/fusion/curated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rg1glofsn_cz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://ocloud@cbocdlkstocd01.dfs.core.windows.net/r1/fusion/curated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  <a:endParaRPr lang="en-US" sz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/r1/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hcm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rg1glohcm_cz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://ocloud@cbocdlkstocd01.dfs.core.windows.net/r1/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hcm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/r1/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otm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rg1glootm_cz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://ocloud@cbocdlkstocd01.dfs.core.windows.net/r1/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otm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/r1/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wms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rg1glowms_cz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abfss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://ocloud@cbocdlkstocd01.dfs.core.windows.net/r1/</a:t>
                      </a: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wms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/curated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56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55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7029-B7DD-34DF-E42F-54F4DF52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45D0EC12-11B4-B92C-8846-6B9B100C5989}"/>
              </a:ext>
            </a:extLst>
          </p:cNvPr>
          <p:cNvSpPr txBox="1">
            <a:spLocks/>
          </p:cNvSpPr>
          <p:nvPr/>
        </p:nvSpPr>
        <p:spPr>
          <a:xfrm>
            <a:off x="9649904" y="1166153"/>
            <a:ext cx="1934419" cy="3494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70D77FBD-E19B-811B-E131-357815E8FA5B}"/>
              </a:ext>
            </a:extLst>
          </p:cNvPr>
          <p:cNvSpPr txBox="1">
            <a:spLocks/>
          </p:cNvSpPr>
          <p:nvPr/>
        </p:nvSpPr>
        <p:spPr>
          <a:xfrm>
            <a:off x="4505325" y="215592"/>
            <a:ext cx="18002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Paths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E111B16-8E4D-43A7-924F-5B1572425955}"/>
              </a:ext>
            </a:extLst>
          </p:cNvPr>
          <p:cNvGraphicFramePr>
            <a:graphicFrameLocks noGrp="1"/>
          </p:cNvGraphicFramePr>
          <p:nvPr/>
        </p:nvGraphicFramePr>
        <p:xfrm>
          <a:off x="796834" y="1696616"/>
          <a:ext cx="9387327" cy="1903834"/>
        </p:xfrm>
        <a:graphic>
          <a:graphicData uri="http://schemas.openxmlformats.org/drawingml/2006/table">
            <a:tbl>
              <a:tblPr firstRow="1" bandRow="1"/>
              <a:tblGrid>
                <a:gridCol w="1597227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1586413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2448757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886094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1868836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ADLS2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Container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ocloud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fusion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cbocdlkstocd01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hcm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kern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otm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34114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kern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wms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6346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654B422F-E154-22E4-05CD-8F7D50F7D023}"/>
              </a:ext>
            </a:extLst>
          </p:cNvPr>
          <p:cNvGraphicFramePr>
            <a:graphicFrameLocks noGrp="1"/>
          </p:cNvGraphicFramePr>
          <p:nvPr/>
        </p:nvGraphicFramePr>
        <p:xfrm>
          <a:off x="460478" y="3709607"/>
          <a:ext cx="11312421" cy="2199640"/>
        </p:xfrm>
        <a:graphic>
          <a:graphicData uri="http://schemas.openxmlformats.org/drawingml/2006/table">
            <a:tbl>
              <a:tblPr firstRow="1" bandRow="1"/>
              <a:tblGrid>
                <a:gridCol w="987900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2403369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1118372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337358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4231063">
                  <a:extLst>
                    <a:ext uri="{9D8B030D-6E8A-4147-A177-3AD203B41FA5}">
                      <a16:colId xmlns:a16="http://schemas.microsoft.com/office/drawing/2014/main" val="3146946141"/>
                    </a:ext>
                  </a:extLst>
                </a:gridCol>
                <a:gridCol w="1234359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Zone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Schema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Full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  <a:endParaRPr lang="en-US" sz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/r2/fusion/curated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rg2glofsn_cz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://ocloud@cbocdlkstocd01.dfs.core.windows.net/r2/fusion/curated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  <a:endParaRPr lang="en-US" sz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/r2/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hcm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rg2glohcm_cz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://ocloud@cbocdlkstocd01.dfs.core.windows.net/r2/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hcm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/r2/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otm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rg2glootm_cz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://ocloud@cbocdlkstocd01.dfs.core.windows.net/r2/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otm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/r2/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wms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rg2glowms_cz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abfss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://ocloud@cbocdlkstocd01.dfs.core.windows.net/r2/</a:t>
                      </a: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wms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/curated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56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209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42E9-2C79-106B-BEB7-82063485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4E99B024-73B7-3A37-B718-F05C813508E9}"/>
              </a:ext>
            </a:extLst>
          </p:cNvPr>
          <p:cNvSpPr txBox="1">
            <a:spLocks/>
          </p:cNvSpPr>
          <p:nvPr/>
        </p:nvSpPr>
        <p:spPr>
          <a:xfrm>
            <a:off x="9649904" y="1166153"/>
            <a:ext cx="1934419" cy="3494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40F1C647-887B-60E9-B733-51A5995F3862}"/>
              </a:ext>
            </a:extLst>
          </p:cNvPr>
          <p:cNvSpPr txBox="1">
            <a:spLocks/>
          </p:cNvSpPr>
          <p:nvPr/>
        </p:nvSpPr>
        <p:spPr>
          <a:xfrm>
            <a:off x="4505325" y="215592"/>
            <a:ext cx="18002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Paths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472A8D9-9EB2-8088-E68F-4D969333B0C1}"/>
              </a:ext>
            </a:extLst>
          </p:cNvPr>
          <p:cNvGraphicFramePr>
            <a:graphicFrameLocks noGrp="1"/>
          </p:cNvGraphicFramePr>
          <p:nvPr/>
        </p:nvGraphicFramePr>
        <p:xfrm>
          <a:off x="796834" y="1696616"/>
          <a:ext cx="9387327" cy="1903834"/>
        </p:xfrm>
        <a:graphic>
          <a:graphicData uri="http://schemas.openxmlformats.org/drawingml/2006/table">
            <a:tbl>
              <a:tblPr firstRow="1" bandRow="1"/>
              <a:tblGrid>
                <a:gridCol w="1597227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1586413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2448757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886094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1868836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ADLS2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Container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ocloud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fusion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cbocdlkstocd01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hcm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kern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otm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34114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kern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wms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6346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24431C1B-0679-AB90-EA12-D44DB5D1F3AB}"/>
              </a:ext>
            </a:extLst>
          </p:cNvPr>
          <p:cNvGraphicFramePr>
            <a:graphicFrameLocks noGrp="1"/>
          </p:cNvGraphicFramePr>
          <p:nvPr/>
        </p:nvGraphicFramePr>
        <p:xfrm>
          <a:off x="460478" y="3709607"/>
          <a:ext cx="11312421" cy="2199640"/>
        </p:xfrm>
        <a:graphic>
          <a:graphicData uri="http://schemas.openxmlformats.org/drawingml/2006/table">
            <a:tbl>
              <a:tblPr firstRow="1" bandRow="1"/>
              <a:tblGrid>
                <a:gridCol w="987900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2403369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1118372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337358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4231063">
                  <a:extLst>
                    <a:ext uri="{9D8B030D-6E8A-4147-A177-3AD203B41FA5}">
                      <a16:colId xmlns:a16="http://schemas.microsoft.com/office/drawing/2014/main" val="3146946141"/>
                    </a:ext>
                  </a:extLst>
                </a:gridCol>
                <a:gridCol w="1234359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Zone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Schema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Full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  <a:endParaRPr lang="en-US" sz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/r3/fusion/curated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rg3glofsn_cz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://ocloud@cbocdlkstocd01.dfs.core.windows.net/r3/fusion/curated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  <a:endParaRPr lang="en-US" sz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/r3/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hcm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rg3glohcm_cz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://ocloud@cbocdlkstocd01.dfs.core.windows.net/r3/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hcm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/r3/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otm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rg3glootm_cz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://ocloud@cbocdlkstocd01.dfs.core.windows.net/r3/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otm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/r3/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wms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rg3glowms_cz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abfss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://ocloud@cbocdlkstocd01.dfs.core.windows.net/r3/</a:t>
                      </a: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wms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/curated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56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19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F5FB-7237-ADB7-8498-8D44B217D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DE5F8088-7673-3A3F-6725-67403605A497}"/>
              </a:ext>
            </a:extLst>
          </p:cNvPr>
          <p:cNvSpPr txBox="1">
            <a:spLocks/>
          </p:cNvSpPr>
          <p:nvPr/>
        </p:nvSpPr>
        <p:spPr>
          <a:xfrm>
            <a:off x="9649904" y="1166153"/>
            <a:ext cx="1934419" cy="3494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AAC48C10-AC0A-F137-4DCE-EC96E1D655E1}"/>
              </a:ext>
            </a:extLst>
          </p:cNvPr>
          <p:cNvSpPr txBox="1">
            <a:spLocks/>
          </p:cNvSpPr>
          <p:nvPr/>
        </p:nvSpPr>
        <p:spPr>
          <a:xfrm>
            <a:off x="4505325" y="215592"/>
            <a:ext cx="18002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Paths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CA941E73-0497-87D9-143A-DAB6D8DA17EB}"/>
              </a:ext>
            </a:extLst>
          </p:cNvPr>
          <p:cNvGraphicFramePr>
            <a:graphicFrameLocks noGrp="1"/>
          </p:cNvGraphicFramePr>
          <p:nvPr/>
        </p:nvGraphicFramePr>
        <p:xfrm>
          <a:off x="796834" y="1696616"/>
          <a:ext cx="9387327" cy="1903834"/>
        </p:xfrm>
        <a:graphic>
          <a:graphicData uri="http://schemas.openxmlformats.org/drawingml/2006/table">
            <a:tbl>
              <a:tblPr firstRow="1" bandRow="1"/>
              <a:tblGrid>
                <a:gridCol w="1597227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1586413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2448757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886094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1868836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ADLS2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Container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ocloud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fusion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cbocdlkstocd01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hcm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kern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otm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34114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kern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wms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6346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8502C64C-7452-0AE6-08CC-37430B46EB4A}"/>
              </a:ext>
            </a:extLst>
          </p:cNvPr>
          <p:cNvGraphicFramePr>
            <a:graphicFrameLocks noGrp="1"/>
          </p:cNvGraphicFramePr>
          <p:nvPr/>
        </p:nvGraphicFramePr>
        <p:xfrm>
          <a:off x="460478" y="3709607"/>
          <a:ext cx="11312421" cy="2199640"/>
        </p:xfrm>
        <a:graphic>
          <a:graphicData uri="http://schemas.openxmlformats.org/drawingml/2006/table">
            <a:tbl>
              <a:tblPr firstRow="1" bandRow="1"/>
              <a:tblGrid>
                <a:gridCol w="987900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2403369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1118372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337358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4231063">
                  <a:extLst>
                    <a:ext uri="{9D8B030D-6E8A-4147-A177-3AD203B41FA5}">
                      <a16:colId xmlns:a16="http://schemas.microsoft.com/office/drawing/2014/main" val="3146946141"/>
                    </a:ext>
                  </a:extLst>
                </a:gridCol>
                <a:gridCol w="1234359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Zone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Schema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Full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  <a:endParaRPr lang="en-US" sz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/r4/fusion/curated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rg4glofsn_cz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://ocloud@cbocdlkstocd01.dfs.core.windows.net/r4/fusion/curated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  <a:endParaRPr lang="en-US" sz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/r4/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hcm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rg4glohcm_cz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://ocloud@cbocdlkstocd01.dfs.core.windows.net/r4/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hcm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/r4/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otm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rg4glootm_cz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://ocloud@cbocdlkstocd01.dfs.core.windows.net/r4/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otm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/r4/</a:t>
                      </a: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wms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/curated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rg4glowms_cz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abfss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://ocloud@cbocdlkstocd01.dfs.core.windows.net/r4/</a:t>
                      </a: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wms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/curated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56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45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001446" y="330867"/>
            <a:ext cx="5852768" cy="11533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733" dirty="0">
                <a:solidFill>
                  <a:schemeClr val="bg1"/>
                </a:solidFill>
              </a:rPr>
              <a:t>AGENDA</a:t>
            </a:r>
            <a:endParaRPr sz="3733" dirty="0"/>
          </a:p>
        </p:txBody>
      </p:sp>
      <p:sp>
        <p:nvSpPr>
          <p:cNvPr id="208" name="Google Shape;208;p32"/>
          <p:cNvSpPr/>
          <p:nvPr/>
        </p:nvSpPr>
        <p:spPr>
          <a:xfrm>
            <a:off x="9966433" y="149700"/>
            <a:ext cx="1966000" cy="1966000"/>
          </a:xfrm>
          <a:prstGeom prst="donut">
            <a:avLst>
              <a:gd name="adj" fmla="val 11843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FA218186-6B33-5BD7-3746-DF811A4CFFAC}"/>
              </a:ext>
            </a:extLst>
          </p:cNvPr>
          <p:cNvSpPr txBox="1">
            <a:spLocks/>
          </p:cNvSpPr>
          <p:nvPr/>
        </p:nvSpPr>
        <p:spPr>
          <a:xfrm>
            <a:off x="683999" y="1358900"/>
            <a:ext cx="8280400" cy="414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Architecture diagrams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Diagram / Port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Telecomm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chemeClr val="bg1"/>
                </a:solidFill>
                <a:cs typeface="Arial" panose="020B0604020202020204" pitchFamily="34" charset="0"/>
              </a:rPr>
              <a:t>Azure Cloud Requirements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 /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Decommissioning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Risks identification &amp; mitigation plan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AD64B859-004A-7213-5EA8-68CD258862CC}"/>
              </a:ext>
            </a:extLst>
          </p:cNvPr>
          <p:cNvSpPr txBox="1">
            <a:spLocks/>
          </p:cNvSpPr>
          <p:nvPr/>
        </p:nvSpPr>
        <p:spPr>
          <a:xfrm>
            <a:off x="9649904" y="1166153"/>
            <a:ext cx="1934419" cy="3494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E5E372AE-D25C-B263-F32E-068FBBDDBAF0}"/>
              </a:ext>
            </a:extLst>
          </p:cNvPr>
          <p:cNvSpPr txBox="1">
            <a:spLocks/>
          </p:cNvSpPr>
          <p:nvPr/>
        </p:nvSpPr>
        <p:spPr>
          <a:xfrm>
            <a:off x="4505325" y="215592"/>
            <a:ext cx="18002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Paths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7B83309-1340-956C-C5A8-01AFD4205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39198"/>
              </p:ext>
            </p:extLst>
          </p:nvPr>
        </p:nvGraphicFramePr>
        <p:xfrm>
          <a:off x="796834" y="1696616"/>
          <a:ext cx="9387327" cy="1446634"/>
        </p:xfrm>
        <a:graphic>
          <a:graphicData uri="http://schemas.openxmlformats.org/drawingml/2006/table">
            <a:tbl>
              <a:tblPr firstRow="1" bandRow="1"/>
              <a:tblGrid>
                <a:gridCol w="1597227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1586413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2448757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886094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1868836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ADLS2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Container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cbocdlkstocd01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ocloud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fusion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b="0" i="0" u="none" strike="noStrike" cap="none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cbocdlkstocd01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hcm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b="0" i="0" u="none" strike="noStrike" cap="none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cbeudnastocd01</a:t>
                      </a:r>
                      <a:r>
                        <a:rPr lang="en-US" sz="12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cntr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audit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cat_cntrlproc_dv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274AFC2-8C17-3619-1E8E-EF62A8FC2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359421"/>
              </p:ext>
            </p:extLst>
          </p:nvPr>
        </p:nvGraphicFramePr>
        <p:xfrm>
          <a:off x="460478" y="3709607"/>
          <a:ext cx="11312421" cy="1742440"/>
        </p:xfrm>
        <a:graphic>
          <a:graphicData uri="http://schemas.openxmlformats.org/drawingml/2006/table">
            <a:tbl>
              <a:tblPr firstRow="1" bandRow="1"/>
              <a:tblGrid>
                <a:gridCol w="987900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2403369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1118372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337358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4231063">
                  <a:extLst>
                    <a:ext uri="{9D8B030D-6E8A-4147-A177-3AD203B41FA5}">
                      <a16:colId xmlns:a16="http://schemas.microsoft.com/office/drawing/2014/main" val="3146946141"/>
                    </a:ext>
                  </a:extLst>
                </a:gridCol>
                <a:gridCol w="1234359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Zone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Schema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Full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  <a:endParaRPr lang="en-US" sz="1200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/r5/fusion/landing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cat_ocloud_dv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rg5glofsn_cz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abfss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://ocloud@cbocdlkstocd01.dfs.core.windows.net/r5/fusion/curated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Landing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ocloud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/r5/fusion/landing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cat_ocloud_dv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rg5glofsn_lz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abfss://ocloud@cbocdlkstocd01.dfs.core.windows.net/r5/fusion/landing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Control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cntrl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/audit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cat_cntrlproc_dv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audivybc_cntrl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abfss://cntrl@cbeudnastocd01.dfs.core.windows.net/rpfin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81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051D-853E-A930-8BD5-66047D69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0843D90F-CE1A-CAB1-0EAE-20B7BB7ADFD6}"/>
              </a:ext>
            </a:extLst>
          </p:cNvPr>
          <p:cNvSpPr txBox="1">
            <a:spLocks/>
          </p:cNvSpPr>
          <p:nvPr/>
        </p:nvSpPr>
        <p:spPr>
          <a:xfrm>
            <a:off x="9649904" y="1166153"/>
            <a:ext cx="1934419" cy="3494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C5DDDE03-7ABE-2925-919A-5A857A86B27F}"/>
              </a:ext>
            </a:extLst>
          </p:cNvPr>
          <p:cNvSpPr txBox="1">
            <a:spLocks/>
          </p:cNvSpPr>
          <p:nvPr/>
        </p:nvSpPr>
        <p:spPr>
          <a:xfrm>
            <a:off x="4505325" y="215592"/>
            <a:ext cx="18002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Paths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2E519BE-C4BD-BB8F-71F7-B66839DC5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781808"/>
              </p:ext>
            </p:extLst>
          </p:nvPr>
        </p:nvGraphicFramePr>
        <p:xfrm>
          <a:off x="796834" y="1696616"/>
          <a:ext cx="9387327" cy="1198880"/>
        </p:xfrm>
        <a:graphic>
          <a:graphicData uri="http://schemas.openxmlformats.org/drawingml/2006/table">
            <a:tbl>
              <a:tblPr firstRow="1" bandRow="1"/>
              <a:tblGrid>
                <a:gridCol w="1597227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1586413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2448757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886094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1868836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ADLS2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Container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cbrtm7xstocd35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0" i="0" u="none" strike="noStrike" kern="1200" cap="none" dirty="0" err="1">
                          <a:solidFill>
                            <a:schemeClr val="bg1"/>
                          </a:solidFill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rtmgb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cat_rtmgb_dv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cbgbaudstocd02</a:t>
                      </a:r>
                      <a:endParaRPr lang="en-US" sz="1200" b="1" i="0" u="none" strike="noStrike" cap="none" dirty="0">
                        <a:solidFill>
                          <a:schemeClr val="bg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US" sz="1200" b="0" i="0" u="none" strike="noStrike" cap="none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auditoria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aud_ivy_bc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cat_audit_dv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90E533E-2AB2-B9AD-A5BA-70446E195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421794"/>
              </p:ext>
            </p:extLst>
          </p:nvPr>
        </p:nvGraphicFramePr>
        <p:xfrm>
          <a:off x="460478" y="3709607"/>
          <a:ext cx="11312421" cy="1198880"/>
        </p:xfrm>
        <a:graphic>
          <a:graphicData uri="http://schemas.openxmlformats.org/drawingml/2006/table">
            <a:tbl>
              <a:tblPr firstRow="1" bandRow="1"/>
              <a:tblGrid>
                <a:gridCol w="987900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2403369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1118372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337358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4231063">
                  <a:extLst>
                    <a:ext uri="{9D8B030D-6E8A-4147-A177-3AD203B41FA5}">
                      <a16:colId xmlns:a16="http://schemas.microsoft.com/office/drawing/2014/main" val="3146946141"/>
                    </a:ext>
                  </a:extLst>
                </a:gridCol>
                <a:gridCol w="1234359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Data Zone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Folder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Schema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Full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Source/Target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cat_rtmgb_dv</a:t>
                      </a:r>
                      <a:endParaRPr lang="en-US" sz="1200" b="0" i="0" u="none" strike="noStrike" kern="1200" cap="none" dirty="0">
                        <a:solidFill>
                          <a:schemeClr val="bg1"/>
                        </a:solidFill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groglortmbc_cz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Curated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ivy_rtm_bc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/curated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cat_audit_dv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ivy_rtm_bc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abfss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://auditoria@cbgbaudstocd02.dfs.core.windows.net/</a:t>
                      </a: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ivy_rtm_bc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/curated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37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AD64B859-004A-7213-5EA8-68CD258862CC}"/>
              </a:ext>
            </a:extLst>
          </p:cNvPr>
          <p:cNvSpPr txBox="1">
            <a:spLocks/>
          </p:cNvSpPr>
          <p:nvPr/>
        </p:nvSpPr>
        <p:spPr>
          <a:xfrm>
            <a:off x="9649904" y="1166153"/>
            <a:ext cx="1934419" cy="3494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E5E372AE-D25C-B263-F32E-068FBBDDBAF0}"/>
              </a:ext>
            </a:extLst>
          </p:cNvPr>
          <p:cNvSpPr txBox="1">
            <a:spLocks/>
          </p:cNvSpPr>
          <p:nvPr/>
        </p:nvSpPr>
        <p:spPr>
          <a:xfrm>
            <a:off x="4857750" y="215592"/>
            <a:ext cx="2628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Volume – Non Applicable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274AFC2-8C17-3619-1E8E-EF62A8FC2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437073"/>
              </p:ext>
            </p:extLst>
          </p:nvPr>
        </p:nvGraphicFramePr>
        <p:xfrm>
          <a:off x="765278" y="1747457"/>
          <a:ext cx="10950471" cy="741680"/>
        </p:xfrm>
        <a:graphic>
          <a:graphicData uri="http://schemas.openxmlformats.org/drawingml/2006/table">
            <a:tbl>
              <a:tblPr firstRow="1" bandRow="1"/>
              <a:tblGrid>
                <a:gridCol w="1073418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1986482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1118297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5181599">
                  <a:extLst>
                    <a:ext uri="{9D8B030D-6E8A-4147-A177-3AD203B41FA5}">
                      <a16:colId xmlns:a16="http://schemas.microsoft.com/office/drawing/2014/main" val="31469461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Volume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Folder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Catalog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Schema UC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Full Path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l" defTabSz="914400" rtl="0" eaLnBrk="1" latinLnBrk="0" hangingPunct="1"/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183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D70C966E-E8AD-A452-C78E-0DD887E6C5F1}"/>
              </a:ext>
            </a:extLst>
          </p:cNvPr>
          <p:cNvSpPr txBox="1">
            <a:spLocks/>
          </p:cNvSpPr>
          <p:nvPr/>
        </p:nvSpPr>
        <p:spPr>
          <a:xfrm>
            <a:off x="3286605" y="559847"/>
            <a:ext cx="6483559" cy="103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cs typeface="Arial" panose="020B0604020202020204" pitchFamily="34" charset="0"/>
              </a:rPr>
              <a:t>Architecture Diagram for Databricks Serverless</a:t>
            </a:r>
            <a:endParaRPr lang="en-US" sz="1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: Rounded Corners 171">
            <a:extLst>
              <a:ext uri="{FF2B5EF4-FFF2-40B4-BE49-F238E27FC236}">
                <a16:creationId xmlns:a16="http://schemas.microsoft.com/office/drawing/2014/main" id="{7FB532D2-FE51-F258-50BD-C046C56890AA}"/>
              </a:ext>
            </a:extLst>
          </p:cNvPr>
          <p:cNvSpPr/>
          <p:nvPr/>
        </p:nvSpPr>
        <p:spPr>
          <a:xfrm>
            <a:off x="2190382" y="2197751"/>
            <a:ext cx="2717019" cy="3019113"/>
          </a:xfrm>
          <a:prstGeom prst="roundRect">
            <a:avLst>
              <a:gd name="adj" fmla="val 2900"/>
            </a:avLst>
          </a:prstGeom>
          <a:noFill/>
          <a:ln w="1270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3" name="TextBox 178">
            <a:extLst>
              <a:ext uri="{FF2B5EF4-FFF2-40B4-BE49-F238E27FC236}">
                <a16:creationId xmlns:a16="http://schemas.microsoft.com/office/drawing/2014/main" id="{8FE63FD0-172F-2B13-5579-7BDCF80F509F}"/>
              </a:ext>
            </a:extLst>
          </p:cNvPr>
          <p:cNvSpPr txBox="1"/>
          <p:nvPr/>
        </p:nvSpPr>
        <p:spPr>
          <a:xfrm>
            <a:off x="2137480" y="2053599"/>
            <a:ext cx="24234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b="1" dirty="0" err="1">
                <a:solidFill>
                  <a:prstClr val="black"/>
                </a:solidFill>
                <a:cs typeface="Arial" panose="020B0604020202020204" pitchFamily="34" charset="0"/>
              </a:rPr>
              <a:t>GrupoBimboDNA</a:t>
            </a:r>
            <a:r>
              <a:rPr lang="en-US" sz="800" b="1" dirty="0">
                <a:solidFill>
                  <a:prstClr val="black"/>
                </a:solidFill>
                <a:cs typeface="Arial" panose="020B0604020202020204" pitchFamily="34" charset="0"/>
              </a:rPr>
              <a:t> Development</a:t>
            </a:r>
          </a:p>
        </p:txBody>
      </p:sp>
      <p:sp>
        <p:nvSpPr>
          <p:cNvPr id="6" name="Rectangle: Rounded Corners 186">
            <a:extLst>
              <a:ext uri="{FF2B5EF4-FFF2-40B4-BE49-F238E27FC236}">
                <a16:creationId xmlns:a16="http://schemas.microsoft.com/office/drawing/2014/main" id="{996022C1-4F6A-CD34-99DC-254B5F292C32}"/>
              </a:ext>
            </a:extLst>
          </p:cNvPr>
          <p:cNvSpPr/>
          <p:nvPr/>
        </p:nvSpPr>
        <p:spPr>
          <a:xfrm>
            <a:off x="2049878" y="2053480"/>
            <a:ext cx="3130248" cy="3531132"/>
          </a:xfrm>
          <a:prstGeom prst="roundRect">
            <a:avLst>
              <a:gd name="adj" fmla="val 2900"/>
            </a:avLst>
          </a:prstGeom>
          <a:noFill/>
          <a:ln w="1905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7" name="Rectangle 187">
            <a:extLst>
              <a:ext uri="{FF2B5EF4-FFF2-40B4-BE49-F238E27FC236}">
                <a16:creationId xmlns:a16="http://schemas.microsoft.com/office/drawing/2014/main" id="{884BE719-5206-F1EC-5D76-FAFBB3802DAB}"/>
              </a:ext>
            </a:extLst>
          </p:cNvPr>
          <p:cNvSpPr/>
          <p:nvPr/>
        </p:nvSpPr>
        <p:spPr>
          <a:xfrm>
            <a:off x="2110422" y="1832694"/>
            <a:ext cx="11464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prstClr val="black"/>
                </a:solidFill>
                <a:cs typeface="Arial" panose="020B0604020202020204" pitchFamily="34" charset="0"/>
              </a:rPr>
              <a:t>GB Private Network</a:t>
            </a:r>
          </a:p>
        </p:txBody>
      </p:sp>
      <p:pic>
        <p:nvPicPr>
          <p:cNvPr id="9" name="Picture 189">
            <a:extLst>
              <a:ext uri="{FF2B5EF4-FFF2-40B4-BE49-F238E27FC236}">
                <a16:creationId xmlns:a16="http://schemas.microsoft.com/office/drawing/2014/main" id="{239BB083-BF20-DD49-6983-1CE00E054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80" y="2049549"/>
            <a:ext cx="180000" cy="228649"/>
          </a:xfrm>
          <a:prstGeom prst="rect">
            <a:avLst/>
          </a:prstGeom>
        </p:spPr>
      </p:pic>
      <p:pic>
        <p:nvPicPr>
          <p:cNvPr id="10" name="Picture 190">
            <a:extLst>
              <a:ext uri="{FF2B5EF4-FFF2-40B4-BE49-F238E27FC236}">
                <a16:creationId xmlns:a16="http://schemas.microsoft.com/office/drawing/2014/main" id="{AB2C3C7C-523D-EDFF-0AC6-2153E3E07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29" y="1841729"/>
            <a:ext cx="180000" cy="177534"/>
          </a:xfrm>
          <a:prstGeom prst="rect">
            <a:avLst/>
          </a:prstGeom>
        </p:spPr>
      </p:pic>
      <p:sp>
        <p:nvSpPr>
          <p:cNvPr id="11" name="Rectangle: Rounded Corners 285">
            <a:extLst>
              <a:ext uri="{FF2B5EF4-FFF2-40B4-BE49-F238E27FC236}">
                <a16:creationId xmlns:a16="http://schemas.microsoft.com/office/drawing/2014/main" id="{F4924BAD-BAD5-80C4-AFF8-B7C26800EFFC}"/>
              </a:ext>
            </a:extLst>
          </p:cNvPr>
          <p:cNvSpPr/>
          <p:nvPr/>
        </p:nvSpPr>
        <p:spPr>
          <a:xfrm>
            <a:off x="2361899" y="2393882"/>
            <a:ext cx="2351298" cy="2547530"/>
          </a:xfrm>
          <a:prstGeom prst="roundRect">
            <a:avLst>
              <a:gd name="adj" fmla="val 2900"/>
            </a:avLst>
          </a:prstGeom>
          <a:noFill/>
          <a:ln w="12700" cap="flat" cmpd="sng" algn="ctr">
            <a:solidFill>
              <a:srgbClr val="660066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1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2" descr="Virtual Network Pricing | Microsoft Azure">
            <a:extLst>
              <a:ext uri="{FF2B5EF4-FFF2-40B4-BE49-F238E27FC236}">
                <a16:creationId xmlns:a16="http://schemas.microsoft.com/office/drawing/2014/main" id="{D68F1DCA-97AF-0B38-36F2-7E2A6903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53" y="2624227"/>
            <a:ext cx="252000" cy="1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7">
            <a:extLst>
              <a:ext uri="{FF2B5EF4-FFF2-40B4-BE49-F238E27FC236}">
                <a16:creationId xmlns:a16="http://schemas.microsoft.com/office/drawing/2014/main" id="{81F3BF80-824D-729E-2F74-F6C257976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894" y="2353485"/>
            <a:ext cx="180000" cy="146077"/>
          </a:xfrm>
          <a:prstGeom prst="rect">
            <a:avLst/>
          </a:prstGeom>
        </p:spPr>
      </p:pic>
      <p:sp>
        <p:nvSpPr>
          <p:cNvPr id="14" name="TextBox 288">
            <a:extLst>
              <a:ext uri="{FF2B5EF4-FFF2-40B4-BE49-F238E27FC236}">
                <a16:creationId xmlns:a16="http://schemas.microsoft.com/office/drawing/2014/main" id="{EA8CC830-CB9F-FE52-45DC-DBA0112B4958}"/>
              </a:ext>
            </a:extLst>
          </p:cNvPr>
          <p:cNvSpPr txBox="1"/>
          <p:nvPr/>
        </p:nvSpPr>
        <p:spPr>
          <a:xfrm>
            <a:off x="2425728" y="2385901"/>
            <a:ext cx="171174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700" b="1" dirty="0">
                <a:solidFill>
                  <a:srgbClr val="1D56A4"/>
                </a:solidFill>
                <a:cs typeface="Arial" panose="020B0604020202020204" pitchFamily="34" charset="0"/>
              </a:rPr>
              <a:t>         RG-DV-CMPDNA-CORP-EUS2</a:t>
            </a:r>
          </a:p>
          <a:p>
            <a:pPr>
              <a:defRPr/>
            </a:pPr>
            <a:endParaRPr lang="en-US" sz="700" b="1" dirty="0">
              <a:solidFill>
                <a:srgbClr val="1D56A4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295">
            <a:extLst>
              <a:ext uri="{FF2B5EF4-FFF2-40B4-BE49-F238E27FC236}">
                <a16:creationId xmlns:a16="http://schemas.microsoft.com/office/drawing/2014/main" id="{D2C84B6D-BE09-B288-232B-9FA610E9CE16}"/>
              </a:ext>
            </a:extLst>
          </p:cNvPr>
          <p:cNvSpPr/>
          <p:nvPr/>
        </p:nvSpPr>
        <p:spPr>
          <a:xfrm>
            <a:off x="2632553" y="2566750"/>
            <a:ext cx="14025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vn-NonProdDNA-eus2</a:t>
            </a:r>
            <a:endParaRPr lang="en-US" sz="8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16" name="Picture 4" descr="Databricks · GitHub">
            <a:extLst>
              <a:ext uri="{FF2B5EF4-FFF2-40B4-BE49-F238E27FC236}">
                <a16:creationId xmlns:a16="http://schemas.microsoft.com/office/drawing/2014/main" id="{58245695-B8B2-6754-3427-13045249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229" y="2813528"/>
            <a:ext cx="321322" cy="32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atabricks University Alliance for Aspiring Data Scientists | Databricks">
            <a:extLst>
              <a:ext uri="{FF2B5EF4-FFF2-40B4-BE49-F238E27FC236}">
                <a16:creationId xmlns:a16="http://schemas.microsoft.com/office/drawing/2014/main" id="{A245ADBF-FC35-23CE-DAA8-59CD8337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84" y="3326804"/>
            <a:ext cx="459142" cy="4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atabricks University Alliance for Aspiring Data Scientists | Databricks">
            <a:extLst>
              <a:ext uri="{FF2B5EF4-FFF2-40B4-BE49-F238E27FC236}">
                <a16:creationId xmlns:a16="http://schemas.microsoft.com/office/drawing/2014/main" id="{55BAEFFF-ED16-27C9-72F0-CE24685E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86" y="3335401"/>
            <a:ext cx="459142" cy="4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atabricks University Alliance for Aspiring Data Scientists | Databricks">
            <a:extLst>
              <a:ext uri="{FF2B5EF4-FFF2-40B4-BE49-F238E27FC236}">
                <a16:creationId xmlns:a16="http://schemas.microsoft.com/office/drawing/2014/main" id="{3CE9142C-AA17-1540-0776-C0156D2A0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09" y="3335401"/>
            <a:ext cx="459142" cy="4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417">
            <a:extLst>
              <a:ext uri="{FF2B5EF4-FFF2-40B4-BE49-F238E27FC236}">
                <a16:creationId xmlns:a16="http://schemas.microsoft.com/office/drawing/2014/main" id="{CFC566D8-FC70-8FE6-C5A9-E913A68977EC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2903049" y="2981559"/>
            <a:ext cx="200551" cy="50713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418">
            <a:extLst>
              <a:ext uri="{FF2B5EF4-FFF2-40B4-BE49-F238E27FC236}">
                <a16:creationId xmlns:a16="http://schemas.microsoft.com/office/drawing/2014/main" id="{BD65C456-D3D7-CC59-F535-78B901B98BC8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16200000" flipH="1">
            <a:off x="3172595" y="3219144"/>
            <a:ext cx="191954" cy="2336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Connector: Elbow 419">
            <a:extLst>
              <a:ext uri="{FF2B5EF4-FFF2-40B4-BE49-F238E27FC236}">
                <a16:creationId xmlns:a16="http://schemas.microsoft.com/office/drawing/2014/main" id="{DC61369B-3DFE-BEF8-1D0F-C1363FBC25BD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rot="16200000" flipH="1">
            <a:off x="3411810" y="2979930"/>
            <a:ext cx="200551" cy="51039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Connector: Elbow 420">
            <a:extLst>
              <a:ext uri="{FF2B5EF4-FFF2-40B4-BE49-F238E27FC236}">
                <a16:creationId xmlns:a16="http://schemas.microsoft.com/office/drawing/2014/main" id="{7C904C19-56A9-4F4C-4B81-7BC7057DE7D8}"/>
              </a:ext>
            </a:extLst>
          </p:cNvPr>
          <p:cNvCxnSpPr>
            <a:cxnSpLocks/>
            <a:stCxn id="19" idx="2"/>
            <a:endCxn id="50" idx="0"/>
          </p:cNvCxnSpPr>
          <p:nvPr/>
        </p:nvCxnSpPr>
        <p:spPr>
          <a:xfrm rot="5400000">
            <a:off x="3206804" y="3867995"/>
            <a:ext cx="633928" cy="48702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Connector: Elbow 421">
            <a:extLst>
              <a:ext uri="{FF2B5EF4-FFF2-40B4-BE49-F238E27FC236}">
                <a16:creationId xmlns:a16="http://schemas.microsoft.com/office/drawing/2014/main" id="{1077986D-91AA-B5E5-9E53-0FA2C19A582C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rot="16200000" flipH="1">
            <a:off x="2698042" y="3846258"/>
            <a:ext cx="633928" cy="53049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Connector: Elbow 422">
            <a:extLst>
              <a:ext uri="{FF2B5EF4-FFF2-40B4-BE49-F238E27FC236}">
                <a16:creationId xmlns:a16="http://schemas.microsoft.com/office/drawing/2014/main" id="{504A51FB-7999-E765-B3C1-8418AB4146FB}"/>
              </a:ext>
            </a:extLst>
          </p:cNvPr>
          <p:cNvCxnSpPr>
            <a:cxnSpLocks/>
            <a:stCxn id="17" idx="2"/>
            <a:endCxn id="50" idx="0"/>
          </p:cNvCxnSpPr>
          <p:nvPr/>
        </p:nvCxnSpPr>
        <p:spPr>
          <a:xfrm rot="5400000">
            <a:off x="2958993" y="4107208"/>
            <a:ext cx="642525" cy="1270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8" name="Imagen 47">
            <a:extLst>
              <a:ext uri="{FF2B5EF4-FFF2-40B4-BE49-F238E27FC236}">
                <a16:creationId xmlns:a16="http://schemas.microsoft.com/office/drawing/2014/main" id="{D5D14EAB-6726-E1AC-94EF-00E4CF458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987" y="3661390"/>
            <a:ext cx="414713" cy="551057"/>
          </a:xfrm>
          <a:prstGeom prst="rect">
            <a:avLst/>
          </a:prstGeom>
        </p:spPr>
      </p:pic>
      <p:pic>
        <p:nvPicPr>
          <p:cNvPr id="50" name="Graphic 767">
            <a:extLst>
              <a:ext uri="{FF2B5EF4-FFF2-40B4-BE49-F238E27FC236}">
                <a16:creationId xmlns:a16="http://schemas.microsoft.com/office/drawing/2014/main" id="{32146287-0CBC-E182-E359-2D88C56F3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2255" y="4428471"/>
            <a:ext cx="216000" cy="216000"/>
          </a:xfrm>
          <a:prstGeom prst="rect">
            <a:avLst/>
          </a:prstGeom>
        </p:spPr>
      </p:pic>
      <p:pic>
        <p:nvPicPr>
          <p:cNvPr id="51" name="Picture 12" descr="Delta Lake logo.">
            <a:extLst>
              <a:ext uri="{FF2B5EF4-FFF2-40B4-BE49-F238E27FC236}">
                <a16:creationId xmlns:a16="http://schemas.microsoft.com/office/drawing/2014/main" id="{F3816514-CF7A-7FE4-3463-5AB28695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91" y="4583348"/>
            <a:ext cx="432000" cy="35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827">
            <a:extLst>
              <a:ext uri="{FF2B5EF4-FFF2-40B4-BE49-F238E27FC236}">
                <a16:creationId xmlns:a16="http://schemas.microsoft.com/office/drawing/2014/main" id="{8EDFE5CD-6CE0-54B1-0684-F554B58F9A00}"/>
              </a:ext>
            </a:extLst>
          </p:cNvPr>
          <p:cNvSpPr/>
          <p:nvPr/>
        </p:nvSpPr>
        <p:spPr>
          <a:xfrm>
            <a:off x="2751764" y="4527208"/>
            <a:ext cx="1235426" cy="32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050" b="1" i="0" u="none" strike="noStrike" dirty="0">
                <a:solidFill>
                  <a:schemeClr val="bg1"/>
                </a:solidFill>
                <a:effectLst/>
                <a:latin typeface="az_ea_font"/>
              </a:rPr>
              <a:t>cbgbaudstocd02</a:t>
            </a:r>
          </a:p>
        </p:txBody>
      </p:sp>
      <p:pic>
        <p:nvPicPr>
          <p:cNvPr id="53" name="Picture 2" descr="There isn't Azure Private Endpoint icon · Issue #1143 · jgraph/drawio ·  GitHub">
            <a:extLst>
              <a:ext uri="{FF2B5EF4-FFF2-40B4-BE49-F238E27FC236}">
                <a16:creationId xmlns:a16="http://schemas.microsoft.com/office/drawing/2014/main" id="{0C72D719-78C8-68ED-47C7-1849F15C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011" y="442293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There isn't Azure Private Endpoint icon · Issue #1143 · jgraph/drawio ·  GitHub">
            <a:extLst>
              <a:ext uri="{FF2B5EF4-FFF2-40B4-BE49-F238E27FC236}">
                <a16:creationId xmlns:a16="http://schemas.microsoft.com/office/drawing/2014/main" id="{F26C49AA-A337-F409-E43C-BDD8181A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68" y="287499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lecha: a la izquierda y derecha 54">
            <a:extLst>
              <a:ext uri="{FF2B5EF4-FFF2-40B4-BE49-F238E27FC236}">
                <a16:creationId xmlns:a16="http://schemas.microsoft.com/office/drawing/2014/main" id="{B614119D-9954-5F8F-80CB-DAD5B3A8BC6F}"/>
              </a:ext>
            </a:extLst>
          </p:cNvPr>
          <p:cNvSpPr/>
          <p:nvPr/>
        </p:nvSpPr>
        <p:spPr>
          <a:xfrm>
            <a:off x="5222009" y="3139368"/>
            <a:ext cx="1762671" cy="64657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Private Link</a:t>
            </a:r>
          </a:p>
        </p:txBody>
      </p:sp>
      <p:sp>
        <p:nvSpPr>
          <p:cNvPr id="4" name="Rectangle: Rounded Corners 171">
            <a:extLst>
              <a:ext uri="{FF2B5EF4-FFF2-40B4-BE49-F238E27FC236}">
                <a16:creationId xmlns:a16="http://schemas.microsoft.com/office/drawing/2014/main" id="{C03A1C73-2E4A-EDC8-FB31-9EEC1930D21A}"/>
              </a:ext>
            </a:extLst>
          </p:cNvPr>
          <p:cNvSpPr/>
          <p:nvPr/>
        </p:nvSpPr>
        <p:spPr>
          <a:xfrm>
            <a:off x="7176033" y="2216125"/>
            <a:ext cx="2134957" cy="2535986"/>
          </a:xfrm>
          <a:prstGeom prst="roundRect">
            <a:avLst>
              <a:gd name="adj" fmla="val 2900"/>
            </a:avLst>
          </a:prstGeom>
          <a:noFill/>
          <a:ln w="1270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8" name="TextBox 178">
            <a:extLst>
              <a:ext uri="{FF2B5EF4-FFF2-40B4-BE49-F238E27FC236}">
                <a16:creationId xmlns:a16="http://schemas.microsoft.com/office/drawing/2014/main" id="{264475CA-9CD5-85F7-3D0E-A60711CC4A08}"/>
              </a:ext>
            </a:extLst>
          </p:cNvPr>
          <p:cNvSpPr txBox="1"/>
          <p:nvPr/>
        </p:nvSpPr>
        <p:spPr>
          <a:xfrm>
            <a:off x="7123131" y="2071972"/>
            <a:ext cx="24234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prstClr val="black"/>
                </a:solidFill>
                <a:cs typeface="Arial" panose="020B0604020202020204" pitchFamily="34" charset="0"/>
              </a:rPr>
              <a:t>Databricks Environment</a:t>
            </a:r>
          </a:p>
        </p:txBody>
      </p:sp>
      <p:sp>
        <p:nvSpPr>
          <p:cNvPr id="56" name="Rectangle: Rounded Corners 186">
            <a:extLst>
              <a:ext uri="{FF2B5EF4-FFF2-40B4-BE49-F238E27FC236}">
                <a16:creationId xmlns:a16="http://schemas.microsoft.com/office/drawing/2014/main" id="{185AFECC-BB0D-A56C-569B-B80AB8B9B756}"/>
              </a:ext>
            </a:extLst>
          </p:cNvPr>
          <p:cNvSpPr/>
          <p:nvPr/>
        </p:nvSpPr>
        <p:spPr>
          <a:xfrm>
            <a:off x="7035529" y="2071853"/>
            <a:ext cx="2511052" cy="2869559"/>
          </a:xfrm>
          <a:prstGeom prst="roundRect">
            <a:avLst>
              <a:gd name="adj" fmla="val 2900"/>
            </a:avLst>
          </a:prstGeom>
          <a:noFill/>
          <a:ln w="19050" cap="flat" cmpd="sng" algn="ctr">
            <a:solidFill>
              <a:srgbClr val="00B0F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57" name="Rectangle 187">
            <a:extLst>
              <a:ext uri="{FF2B5EF4-FFF2-40B4-BE49-F238E27FC236}">
                <a16:creationId xmlns:a16="http://schemas.microsoft.com/office/drawing/2014/main" id="{7CA1ACD3-D3E5-B4A7-9DC0-125AF465EFFC}"/>
              </a:ext>
            </a:extLst>
          </p:cNvPr>
          <p:cNvSpPr/>
          <p:nvPr/>
        </p:nvSpPr>
        <p:spPr>
          <a:xfrm>
            <a:off x="7096073" y="1851067"/>
            <a:ext cx="11464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prstClr val="black"/>
                </a:solidFill>
                <a:cs typeface="Arial" panose="020B0604020202020204" pitchFamily="34" charset="0"/>
              </a:rPr>
              <a:t>Databricks Network</a:t>
            </a:r>
          </a:p>
        </p:txBody>
      </p:sp>
      <p:pic>
        <p:nvPicPr>
          <p:cNvPr id="58" name="Picture 189">
            <a:extLst>
              <a:ext uri="{FF2B5EF4-FFF2-40B4-BE49-F238E27FC236}">
                <a16:creationId xmlns:a16="http://schemas.microsoft.com/office/drawing/2014/main" id="{05A54B81-1C72-DA00-7E45-3C9D0544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31" y="2067922"/>
            <a:ext cx="180000" cy="228649"/>
          </a:xfrm>
          <a:prstGeom prst="rect">
            <a:avLst/>
          </a:prstGeom>
        </p:spPr>
      </p:pic>
      <p:pic>
        <p:nvPicPr>
          <p:cNvPr id="59" name="Picture 190">
            <a:extLst>
              <a:ext uri="{FF2B5EF4-FFF2-40B4-BE49-F238E27FC236}">
                <a16:creationId xmlns:a16="http://schemas.microsoft.com/office/drawing/2014/main" id="{3DA753BA-90C1-C351-572B-CBE614B2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680" y="1860102"/>
            <a:ext cx="180000" cy="177534"/>
          </a:xfrm>
          <a:prstGeom prst="rect">
            <a:avLst/>
          </a:prstGeom>
        </p:spPr>
      </p:pic>
      <p:sp>
        <p:nvSpPr>
          <p:cNvPr id="60" name="Rectangle: Rounded Corners 285">
            <a:extLst>
              <a:ext uri="{FF2B5EF4-FFF2-40B4-BE49-F238E27FC236}">
                <a16:creationId xmlns:a16="http://schemas.microsoft.com/office/drawing/2014/main" id="{DEEB7748-DD14-3065-38F1-BED7234222C0}"/>
              </a:ext>
            </a:extLst>
          </p:cNvPr>
          <p:cNvSpPr/>
          <p:nvPr/>
        </p:nvSpPr>
        <p:spPr>
          <a:xfrm>
            <a:off x="7347550" y="2412255"/>
            <a:ext cx="1775569" cy="2232216"/>
          </a:xfrm>
          <a:prstGeom prst="roundRect">
            <a:avLst>
              <a:gd name="adj" fmla="val 2900"/>
            </a:avLst>
          </a:prstGeom>
          <a:noFill/>
          <a:ln w="12700" cap="flat" cmpd="sng" algn="ctr">
            <a:solidFill>
              <a:srgbClr val="660066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1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2" descr="Virtual Network Pricing | Microsoft Azure">
            <a:extLst>
              <a:ext uri="{FF2B5EF4-FFF2-40B4-BE49-F238E27FC236}">
                <a16:creationId xmlns:a16="http://schemas.microsoft.com/office/drawing/2014/main" id="{DF7D5071-7182-01CC-2DBA-6103AA8A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04" y="2642600"/>
            <a:ext cx="252000" cy="1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87">
            <a:extLst>
              <a:ext uri="{FF2B5EF4-FFF2-40B4-BE49-F238E27FC236}">
                <a16:creationId xmlns:a16="http://schemas.microsoft.com/office/drawing/2014/main" id="{B8DC8B96-F9FE-D9E0-B976-BD5246806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545" y="2371858"/>
            <a:ext cx="180000" cy="146077"/>
          </a:xfrm>
          <a:prstGeom prst="rect">
            <a:avLst/>
          </a:prstGeom>
        </p:spPr>
      </p:pic>
      <p:sp>
        <p:nvSpPr>
          <p:cNvPr id="63" name="TextBox 288">
            <a:extLst>
              <a:ext uri="{FF2B5EF4-FFF2-40B4-BE49-F238E27FC236}">
                <a16:creationId xmlns:a16="http://schemas.microsoft.com/office/drawing/2014/main" id="{A8B3496A-31D3-AE8A-F2AB-67890D5D6B4E}"/>
              </a:ext>
            </a:extLst>
          </p:cNvPr>
          <p:cNvSpPr txBox="1"/>
          <p:nvPr/>
        </p:nvSpPr>
        <p:spPr>
          <a:xfrm>
            <a:off x="7411379" y="2404274"/>
            <a:ext cx="171174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1D56A4"/>
                </a:solidFill>
                <a:cs typeface="Arial" panose="020B0604020202020204" pitchFamily="34" charset="0"/>
              </a:rPr>
              <a:t>Resource Group</a:t>
            </a:r>
            <a:endParaRPr lang="en-US" sz="700" b="1" dirty="0">
              <a:solidFill>
                <a:srgbClr val="1D56A4"/>
              </a:solidFill>
              <a:cs typeface="Arial" panose="020B0604020202020204" pitchFamily="34" charset="0"/>
            </a:endParaRPr>
          </a:p>
        </p:txBody>
      </p:sp>
      <p:sp>
        <p:nvSpPr>
          <p:cNvPr id="64" name="Rectangle 295">
            <a:extLst>
              <a:ext uri="{FF2B5EF4-FFF2-40B4-BE49-F238E27FC236}">
                <a16:creationId xmlns:a16="http://schemas.microsoft.com/office/drawing/2014/main" id="{16C4C17C-FC29-C33F-517F-889478C385FD}"/>
              </a:ext>
            </a:extLst>
          </p:cNvPr>
          <p:cNvSpPr/>
          <p:nvPr/>
        </p:nvSpPr>
        <p:spPr>
          <a:xfrm>
            <a:off x="7618204" y="2585123"/>
            <a:ext cx="14815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 err="1">
                <a:solidFill>
                  <a:prstClr val="black"/>
                </a:solidFill>
                <a:cs typeface="Arial" panose="020B0604020202020204" pitchFamily="34" charset="0"/>
              </a:rPr>
              <a:t>Vnet</a:t>
            </a:r>
            <a:r>
              <a:rPr lang="en-US" sz="800" b="1" dirty="0">
                <a:solidFill>
                  <a:prstClr val="black"/>
                </a:solidFill>
                <a:cs typeface="Arial" panose="020B0604020202020204" pitchFamily="34" charset="0"/>
              </a:rPr>
              <a:t> Databricks per region</a:t>
            </a:r>
          </a:p>
        </p:txBody>
      </p:sp>
      <p:pic>
        <p:nvPicPr>
          <p:cNvPr id="65" name="Picture 2" descr="Structuring Your Databricks Notebooks with Markdown, Titles, Widgets and  Comments – Welcome to the Blog of Paul Andrew">
            <a:extLst>
              <a:ext uri="{FF2B5EF4-FFF2-40B4-BE49-F238E27FC236}">
                <a16:creationId xmlns:a16="http://schemas.microsoft.com/office/drawing/2014/main" id="{1C3D0F3A-6076-1610-E962-92EA70F22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906" y="4069814"/>
            <a:ext cx="288000" cy="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Databricks · GitHub">
            <a:extLst>
              <a:ext uri="{FF2B5EF4-FFF2-40B4-BE49-F238E27FC236}">
                <a16:creationId xmlns:a16="http://schemas.microsoft.com/office/drawing/2014/main" id="{14CBD187-C6C1-DB73-30F5-205C0FA9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880" y="2831901"/>
            <a:ext cx="321322" cy="32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Databricks University Alliance for Aspiring Data Scientists | Databricks">
            <a:extLst>
              <a:ext uri="{FF2B5EF4-FFF2-40B4-BE49-F238E27FC236}">
                <a16:creationId xmlns:a16="http://schemas.microsoft.com/office/drawing/2014/main" id="{A0A52182-4786-7B74-F67A-210B61EE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335" y="3345177"/>
            <a:ext cx="459142" cy="4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Databricks University Alliance for Aspiring Data Scientists | Databricks">
            <a:extLst>
              <a:ext uri="{FF2B5EF4-FFF2-40B4-BE49-F238E27FC236}">
                <a16:creationId xmlns:a16="http://schemas.microsoft.com/office/drawing/2014/main" id="{02354033-7F2B-1CFA-8EFA-9C7AA0AE6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837" y="3353774"/>
            <a:ext cx="459142" cy="4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Databricks University Alliance for Aspiring Data Scientists | Databricks">
            <a:extLst>
              <a:ext uri="{FF2B5EF4-FFF2-40B4-BE49-F238E27FC236}">
                <a16:creationId xmlns:a16="http://schemas.microsoft.com/office/drawing/2014/main" id="{F531C5AB-0574-0DB8-8431-F4B8B5E91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360" y="3353774"/>
            <a:ext cx="459142" cy="4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Connector: Elbow 417">
            <a:extLst>
              <a:ext uri="{FF2B5EF4-FFF2-40B4-BE49-F238E27FC236}">
                <a16:creationId xmlns:a16="http://schemas.microsoft.com/office/drawing/2014/main" id="{0B2C75EE-B276-163D-CAD3-EF3F8D04D54D}"/>
              </a:ext>
            </a:extLst>
          </p:cNvPr>
          <p:cNvCxnSpPr>
            <a:stCxn id="66" idx="2"/>
            <a:endCxn id="68" idx="0"/>
          </p:cNvCxnSpPr>
          <p:nvPr/>
        </p:nvCxnSpPr>
        <p:spPr>
          <a:xfrm rot="5400000">
            <a:off x="7888700" y="2999932"/>
            <a:ext cx="200551" cy="50713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Connector: Elbow 418">
            <a:extLst>
              <a:ext uri="{FF2B5EF4-FFF2-40B4-BE49-F238E27FC236}">
                <a16:creationId xmlns:a16="http://schemas.microsoft.com/office/drawing/2014/main" id="{D5BD302A-0255-59BE-F020-11BD6B74BEF5}"/>
              </a:ext>
            </a:extLst>
          </p:cNvPr>
          <p:cNvCxnSpPr>
            <a:stCxn id="66" idx="2"/>
            <a:endCxn id="67" idx="0"/>
          </p:cNvCxnSpPr>
          <p:nvPr/>
        </p:nvCxnSpPr>
        <p:spPr>
          <a:xfrm rot="16200000" flipH="1">
            <a:off x="8158246" y="3237517"/>
            <a:ext cx="191954" cy="2336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Connector: Elbow 419">
            <a:extLst>
              <a:ext uri="{FF2B5EF4-FFF2-40B4-BE49-F238E27FC236}">
                <a16:creationId xmlns:a16="http://schemas.microsoft.com/office/drawing/2014/main" id="{F8355F4D-4C72-3397-F4F9-7CD4B5347455}"/>
              </a:ext>
            </a:extLst>
          </p:cNvPr>
          <p:cNvCxnSpPr>
            <a:stCxn id="66" idx="2"/>
            <a:endCxn id="69" idx="0"/>
          </p:cNvCxnSpPr>
          <p:nvPr/>
        </p:nvCxnSpPr>
        <p:spPr>
          <a:xfrm rot="16200000" flipH="1">
            <a:off x="8397461" y="2998303"/>
            <a:ext cx="200551" cy="51039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Connector: Elbow 420">
            <a:extLst>
              <a:ext uri="{FF2B5EF4-FFF2-40B4-BE49-F238E27FC236}">
                <a16:creationId xmlns:a16="http://schemas.microsoft.com/office/drawing/2014/main" id="{FF06499C-1CA9-0C83-17F1-D184D9C74FC3}"/>
              </a:ext>
            </a:extLst>
          </p:cNvPr>
          <p:cNvCxnSpPr>
            <a:stCxn id="69" idx="2"/>
            <a:endCxn id="65" idx="1"/>
          </p:cNvCxnSpPr>
          <p:nvPr/>
        </p:nvCxnSpPr>
        <p:spPr>
          <a:xfrm rot="5400000">
            <a:off x="8232399" y="3702424"/>
            <a:ext cx="410041" cy="631025"/>
          </a:xfrm>
          <a:prstGeom prst="bentConnector4">
            <a:avLst>
              <a:gd name="adj1" fmla="val 31326"/>
              <a:gd name="adj2" fmla="val 136227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Connector: Elbow 421">
            <a:extLst>
              <a:ext uri="{FF2B5EF4-FFF2-40B4-BE49-F238E27FC236}">
                <a16:creationId xmlns:a16="http://schemas.microsoft.com/office/drawing/2014/main" id="{15ABEBDE-99CB-1A24-5077-50382BAEAEB0}"/>
              </a:ext>
            </a:extLst>
          </p:cNvPr>
          <p:cNvCxnSpPr>
            <a:stCxn id="68" idx="2"/>
            <a:endCxn id="65" idx="1"/>
          </p:cNvCxnSpPr>
          <p:nvPr/>
        </p:nvCxnSpPr>
        <p:spPr>
          <a:xfrm rot="16200000" flipH="1">
            <a:off x="7723637" y="3824687"/>
            <a:ext cx="410041" cy="386498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Connector: Elbow 422">
            <a:extLst>
              <a:ext uri="{FF2B5EF4-FFF2-40B4-BE49-F238E27FC236}">
                <a16:creationId xmlns:a16="http://schemas.microsoft.com/office/drawing/2014/main" id="{10FCFFF1-2F17-C32B-ED70-BF75CA544ABC}"/>
              </a:ext>
            </a:extLst>
          </p:cNvPr>
          <p:cNvCxnSpPr>
            <a:cxnSpLocks/>
            <a:stCxn id="67" idx="2"/>
            <a:endCxn id="65" idx="1"/>
          </p:cNvCxnSpPr>
          <p:nvPr/>
        </p:nvCxnSpPr>
        <p:spPr>
          <a:xfrm rot="5400000">
            <a:off x="7984587" y="3941638"/>
            <a:ext cx="418638" cy="144000"/>
          </a:xfrm>
          <a:prstGeom prst="bentConnector4">
            <a:avLst>
              <a:gd name="adj1" fmla="val 31709"/>
              <a:gd name="adj2" fmla="val 25875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6" name="Rectangle 295">
            <a:extLst>
              <a:ext uri="{FF2B5EF4-FFF2-40B4-BE49-F238E27FC236}">
                <a16:creationId xmlns:a16="http://schemas.microsoft.com/office/drawing/2014/main" id="{DE978584-84D0-C100-13FE-2202BDA426D2}"/>
              </a:ext>
            </a:extLst>
          </p:cNvPr>
          <p:cNvSpPr/>
          <p:nvPr/>
        </p:nvSpPr>
        <p:spPr>
          <a:xfrm>
            <a:off x="7641571" y="4387493"/>
            <a:ext cx="14815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prstClr val="black"/>
                </a:solidFill>
                <a:cs typeface="Arial" panose="020B0604020202020204" pitchFamily="34" charset="0"/>
              </a:rPr>
              <a:t>Serverless Compute</a:t>
            </a:r>
          </a:p>
        </p:txBody>
      </p:sp>
    </p:spTree>
    <p:extLst>
      <p:ext uri="{BB962C8B-B14F-4D97-AF65-F5344CB8AC3E}">
        <p14:creationId xmlns:p14="http://schemas.microsoft.com/office/powerpoint/2010/main" val="3944500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D70C966E-E8AD-A452-C78E-0DD887E6C5F1}"/>
              </a:ext>
            </a:extLst>
          </p:cNvPr>
          <p:cNvSpPr txBox="1">
            <a:spLocks/>
          </p:cNvSpPr>
          <p:nvPr/>
        </p:nvSpPr>
        <p:spPr>
          <a:xfrm>
            <a:off x="2491409" y="559847"/>
            <a:ext cx="7278756" cy="103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 panose="020B0604020202020204" pitchFamily="34" charset="0"/>
              </a:rPr>
              <a:t>Databricks Serverless capabilities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74FA630D-175B-BBE3-B9A1-6A11BBF4511C}"/>
              </a:ext>
            </a:extLst>
          </p:cNvPr>
          <p:cNvSpPr txBox="1">
            <a:spLocks/>
          </p:cNvSpPr>
          <p:nvPr/>
        </p:nvSpPr>
        <p:spPr>
          <a:xfrm>
            <a:off x="683567" y="1612639"/>
            <a:ext cx="10577467" cy="240277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None/>
            </a:pP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One requirement to use the Databricks Serverless is enable a private link with Databricks Network, this private link works, one per Azure region thru Microsoft Backbone, but from Databricks standpoint there’s no chance to segment </a:t>
            </a:r>
            <a:r>
              <a:rPr lang="en-US" sz="2400" dirty="0" err="1">
                <a:solidFill>
                  <a:prstClr val="black"/>
                </a:solidFill>
                <a:cs typeface="Arial" panose="020B0604020202020204" pitchFamily="34" charset="0"/>
              </a:rPr>
              <a:t>Vnet</a:t>
            </a: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 per environment. This is important because we’re connecting to one single environment of Databricks to use the Serverless capabilities.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4A03EA-F2DB-9991-A675-117FA3A8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09" y="3756991"/>
            <a:ext cx="6157096" cy="24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D70C966E-E8AD-A452-C78E-0DD887E6C5F1}"/>
              </a:ext>
            </a:extLst>
          </p:cNvPr>
          <p:cNvSpPr txBox="1">
            <a:spLocks/>
          </p:cNvSpPr>
          <p:nvPr/>
        </p:nvSpPr>
        <p:spPr>
          <a:xfrm>
            <a:off x="2491409" y="559847"/>
            <a:ext cx="7189304" cy="103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 panose="020B0604020202020204" pitchFamily="34" charset="0"/>
              </a:rPr>
              <a:t>Databricks Serverless capabilities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74FA630D-175B-BBE3-B9A1-6A11BBF4511C}"/>
              </a:ext>
            </a:extLst>
          </p:cNvPr>
          <p:cNvSpPr txBox="1">
            <a:spLocks/>
          </p:cNvSpPr>
          <p:nvPr/>
        </p:nvSpPr>
        <p:spPr>
          <a:xfrm>
            <a:off x="683567" y="1612639"/>
            <a:ext cx="10577467" cy="9019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None/>
            </a:pP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Inside of each private link per region, exists all </a:t>
            </a:r>
            <a:r>
              <a:rPr lang="en-US" sz="2400" dirty="0" err="1">
                <a:solidFill>
                  <a:prstClr val="black"/>
                </a:solidFill>
                <a:cs typeface="Arial" panose="020B0604020202020204" pitchFamily="34" charset="0"/>
              </a:rPr>
              <a:t>vnet’s</a:t>
            </a: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 (per region) we need to add into the firewall storage account where Databricks store the data: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Tx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57113F-7C45-28F6-9069-E1542AD1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2604727"/>
            <a:ext cx="6303625" cy="26406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CAAF84-77CA-30AA-5FC1-C5531F3A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300" y="3631227"/>
            <a:ext cx="4969565" cy="2251503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6976C823-8CB7-7A61-ADD6-E7860EFE45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5988" y="5562600"/>
          <a:ext cx="22018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4" imgW="2201760" imgH="478800" progId="Package">
                  <p:embed/>
                </p:oleObj>
              </mc:Choice>
              <mc:Fallback>
                <p:oleObj name="Objeto empaquetador del shell" showAsIcon="1" r:id="rId4" imgW="2201760" imgH="478800" progId="Package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6976C823-8CB7-7A61-ADD6-E7860EFE4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5988" y="5562600"/>
                        <a:ext cx="22018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238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D70C966E-E8AD-A452-C78E-0DD887E6C5F1}"/>
              </a:ext>
            </a:extLst>
          </p:cNvPr>
          <p:cNvSpPr txBox="1">
            <a:spLocks/>
          </p:cNvSpPr>
          <p:nvPr/>
        </p:nvSpPr>
        <p:spPr>
          <a:xfrm>
            <a:off x="2491409" y="559847"/>
            <a:ext cx="7189304" cy="103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 panose="020B0604020202020204" pitchFamily="34" charset="0"/>
              </a:rPr>
              <a:t>Databricks Serverless capabilities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74FA630D-175B-BBE3-B9A1-6A11BBF4511C}"/>
              </a:ext>
            </a:extLst>
          </p:cNvPr>
          <p:cNvSpPr txBox="1">
            <a:spLocks/>
          </p:cNvSpPr>
          <p:nvPr/>
        </p:nvSpPr>
        <p:spPr>
          <a:xfrm>
            <a:off x="683567" y="1612639"/>
            <a:ext cx="10577467" cy="9019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None/>
            </a:pP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Additional is necessary approve two private endpoints (</a:t>
            </a:r>
            <a:r>
              <a:rPr lang="en-US" sz="2400" dirty="0" err="1">
                <a:solidFill>
                  <a:prstClr val="black"/>
                </a:solidFill>
                <a:cs typeface="Arial" panose="020B0604020202020204" pitchFamily="34" charset="0"/>
              </a:rPr>
              <a:t>Dfs</a:t>
            </a: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 &amp; Blob) in storage account used to store the data.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Tx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923246-9D42-0BD6-05FD-99A660C6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4" y="2909137"/>
            <a:ext cx="11303372" cy="28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7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0329D-B8E9-23D7-0199-D93DA7D7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ACBC7CC3-B779-C2D9-AAFC-352BEABCC3BB}"/>
              </a:ext>
            </a:extLst>
          </p:cNvPr>
          <p:cNvSpPr txBox="1">
            <a:spLocks/>
          </p:cNvSpPr>
          <p:nvPr/>
        </p:nvSpPr>
        <p:spPr>
          <a:xfrm>
            <a:off x="2491409" y="559847"/>
            <a:ext cx="7189304" cy="103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 panose="020B0604020202020204" pitchFamily="34" charset="0"/>
              </a:rPr>
              <a:t>Databricks Serverless capabilities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414A7D32-0DD5-9ADF-6D3C-148B24FCA7A1}"/>
              </a:ext>
            </a:extLst>
          </p:cNvPr>
          <p:cNvSpPr txBox="1">
            <a:spLocks/>
          </p:cNvSpPr>
          <p:nvPr/>
        </p:nvSpPr>
        <p:spPr>
          <a:xfrm>
            <a:off x="683567" y="1612639"/>
            <a:ext cx="10577467" cy="9019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None/>
            </a:pP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Additional is necessary approve two private endpoints (</a:t>
            </a:r>
            <a:r>
              <a:rPr lang="en-US" sz="2400" dirty="0" err="1">
                <a:solidFill>
                  <a:prstClr val="black"/>
                </a:solidFill>
                <a:cs typeface="Arial" panose="020B0604020202020204" pitchFamily="34" charset="0"/>
              </a:rPr>
              <a:t>Dfs</a:t>
            </a: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 &amp; Blob) in storage account used to store the data.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Tx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DE8DF-D93F-D284-7EED-E4AB7CF6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6" y="2870645"/>
            <a:ext cx="10577467" cy="29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EDD8F-C8CF-9716-FF75-038AA6B1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E755CEEE-98EA-54B5-0C3A-F3981816788F}"/>
              </a:ext>
            </a:extLst>
          </p:cNvPr>
          <p:cNvSpPr txBox="1">
            <a:spLocks/>
          </p:cNvSpPr>
          <p:nvPr/>
        </p:nvSpPr>
        <p:spPr>
          <a:xfrm>
            <a:off x="2491409" y="559847"/>
            <a:ext cx="7189304" cy="103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 panose="020B0604020202020204" pitchFamily="34" charset="0"/>
              </a:rPr>
              <a:t>Databricks Serverless capabilities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2F5CFAFD-CCB6-EA09-5F41-5C8089526C0F}"/>
              </a:ext>
            </a:extLst>
          </p:cNvPr>
          <p:cNvSpPr txBox="1">
            <a:spLocks/>
          </p:cNvSpPr>
          <p:nvPr/>
        </p:nvSpPr>
        <p:spPr>
          <a:xfrm>
            <a:off x="683567" y="1612639"/>
            <a:ext cx="10577467" cy="9019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None/>
            </a:pP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Additional is necessary approve two private endpoints (</a:t>
            </a:r>
            <a:r>
              <a:rPr lang="en-US" sz="2400" dirty="0" err="1">
                <a:solidFill>
                  <a:prstClr val="black"/>
                </a:solidFill>
                <a:cs typeface="Arial" panose="020B0604020202020204" pitchFamily="34" charset="0"/>
              </a:rPr>
              <a:t>Dfs</a:t>
            </a: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 &amp; Blob) in storage account used to store the data.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Tx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A8B79-DE1A-C606-C9CC-44442DA0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7" y="3056726"/>
            <a:ext cx="11102965" cy="29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2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C7494-5A7E-2788-AEC3-D005B1AD9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69D9826B-03B6-B1A7-2A54-F7BFC4A921F0}"/>
              </a:ext>
            </a:extLst>
          </p:cNvPr>
          <p:cNvSpPr txBox="1">
            <a:spLocks/>
          </p:cNvSpPr>
          <p:nvPr/>
        </p:nvSpPr>
        <p:spPr>
          <a:xfrm>
            <a:off x="2491409" y="559847"/>
            <a:ext cx="7189304" cy="103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 panose="020B0604020202020204" pitchFamily="34" charset="0"/>
              </a:rPr>
              <a:t>Databricks Serverless capabilities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A6FE6B9A-5B39-D35F-63D5-7573B02A831B}"/>
              </a:ext>
            </a:extLst>
          </p:cNvPr>
          <p:cNvSpPr txBox="1">
            <a:spLocks/>
          </p:cNvSpPr>
          <p:nvPr/>
        </p:nvSpPr>
        <p:spPr>
          <a:xfrm>
            <a:off x="683567" y="1612639"/>
            <a:ext cx="10577467" cy="90196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None/>
            </a:pP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Additional is necessary approve two private endpoints (</a:t>
            </a:r>
            <a:r>
              <a:rPr lang="en-US" sz="2400" dirty="0" err="1">
                <a:solidFill>
                  <a:prstClr val="black"/>
                </a:solidFill>
                <a:cs typeface="Arial" panose="020B0604020202020204" pitchFamily="34" charset="0"/>
              </a:rPr>
              <a:t>Dfs</a:t>
            </a:r>
            <a:r>
              <a:rPr lang="en-US" sz="2400" dirty="0">
                <a:solidFill>
                  <a:prstClr val="black"/>
                </a:solidFill>
                <a:cs typeface="Arial" panose="020B0604020202020204" pitchFamily="34" charset="0"/>
              </a:rPr>
              <a:t> &amp; Blob) in storage account used to store the data.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Tx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0D02A8-058F-413A-D9FE-EAB9BEE3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6" y="2842590"/>
            <a:ext cx="11181271" cy="27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6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F1954-B11B-A098-E77F-86BF365F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174" y="549362"/>
            <a:ext cx="6553287" cy="668323"/>
          </a:xfrm>
        </p:spPr>
        <p:txBody>
          <a:bodyPr/>
          <a:lstStyle/>
          <a:p>
            <a:r>
              <a:rPr lang="es-MX" dirty="0" err="1"/>
              <a:t>Background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B6E9C4-CCE8-6AA3-F8B3-25D6F3BF1E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951" y="1385173"/>
            <a:ext cx="10303732" cy="4497915"/>
          </a:xfrm>
        </p:spPr>
        <p:txBody>
          <a:bodyPr/>
          <a:lstStyle/>
          <a:p>
            <a:pPr marL="152400" indent="0">
              <a:buNone/>
            </a:pPr>
            <a:endParaRPr lang="en-US" sz="2000" dirty="0">
              <a:solidFill>
                <a:srgbClr val="27314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9254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BBFE6378-8AB9-B993-0FF2-3B29962DD644}"/>
              </a:ext>
            </a:extLst>
          </p:cNvPr>
          <p:cNvSpPr txBox="1">
            <a:spLocks/>
          </p:cNvSpPr>
          <p:nvPr/>
        </p:nvSpPr>
        <p:spPr>
          <a:xfrm>
            <a:off x="2679653" y="552175"/>
            <a:ext cx="5867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 Policy – Not applicable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9D709C02-EFFF-E9EA-E2CF-15C1F61DE44E}"/>
              </a:ext>
            </a:extLst>
          </p:cNvPr>
          <p:cNvSpPr txBox="1">
            <a:spLocks/>
          </p:cNvSpPr>
          <p:nvPr/>
        </p:nvSpPr>
        <p:spPr>
          <a:xfrm>
            <a:off x="9565036" y="1123675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DEV/QAS/PROD</a:t>
            </a:r>
          </a:p>
        </p:txBody>
      </p:sp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405F9C27-5E9F-8E03-233D-67586C249DEA}"/>
              </a:ext>
            </a:extLst>
          </p:cNvPr>
          <p:cNvSpPr txBox="1">
            <a:spLocks/>
          </p:cNvSpPr>
          <p:nvPr/>
        </p:nvSpPr>
        <p:spPr>
          <a:xfrm>
            <a:off x="683568" y="1268760"/>
            <a:ext cx="774060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46530C6-6FCB-02DB-C89F-4ABDC94AF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608147"/>
              </p:ext>
            </p:extLst>
          </p:nvPr>
        </p:nvGraphicFramePr>
        <p:xfrm>
          <a:off x="2092233" y="1991891"/>
          <a:ext cx="7042241" cy="3117204"/>
        </p:xfrm>
        <a:graphic>
          <a:graphicData uri="http://schemas.openxmlformats.org/drawingml/2006/table">
            <a:tbl>
              <a:tblPr firstRow="1" bandRow="1"/>
              <a:tblGrid>
                <a:gridCol w="2366836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4675405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361764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51225"/>
                  </a:ext>
                </a:extLst>
              </a:tr>
              <a:tr h="370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  <a:endParaRPr lang="en-US" sz="1400" b="1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67999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61475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761796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Container/Path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66783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Retention Policy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36903"/>
                  </a:ext>
                </a:extLst>
              </a:tr>
              <a:tr h="3341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Self Debugging Routine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867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524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CF11678E-3131-5DBD-FDD2-B2AE2EEA7DF8}"/>
              </a:ext>
            </a:extLst>
          </p:cNvPr>
          <p:cNvSpPr txBox="1">
            <a:spLocks/>
          </p:cNvSpPr>
          <p:nvPr/>
        </p:nvSpPr>
        <p:spPr>
          <a:xfrm>
            <a:off x="683568" y="1268760"/>
            <a:ext cx="774060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prstClr val="black"/>
                </a:solidFill>
                <a:cs typeface="Arial" panose="020B0604020202020204" pitchFamily="34" charset="0"/>
              </a:rPr>
              <a:t>Example: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2648F02-0264-5058-106D-5EE2702A0B49}"/>
              </a:ext>
            </a:extLst>
          </p:cNvPr>
          <p:cNvSpPr txBox="1">
            <a:spLocks/>
          </p:cNvSpPr>
          <p:nvPr/>
        </p:nvSpPr>
        <p:spPr>
          <a:xfrm>
            <a:off x="9649904" y="1204253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DEV/QAS/PROD</a:t>
            </a:r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6F04220C-2A53-4DDE-B74E-80723409F002}"/>
              </a:ext>
            </a:extLst>
          </p:cNvPr>
          <p:cNvSpPr txBox="1">
            <a:spLocks/>
          </p:cNvSpPr>
          <p:nvPr/>
        </p:nvSpPr>
        <p:spPr>
          <a:xfrm>
            <a:off x="2384485" y="1259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prstClr val="black"/>
                </a:solidFill>
                <a:cs typeface="Arial"/>
              </a:rPr>
              <a:t>Security Diagram (example) - Not applicable</a:t>
            </a: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2" descr="Network Enterprise Diagram | Cisco networking technology, Security  architecture, Computer network">
            <a:extLst>
              <a:ext uri="{FF2B5EF4-FFF2-40B4-BE49-F238E27FC236}">
                <a16:creationId xmlns:a16="http://schemas.microsoft.com/office/drawing/2014/main" id="{8AA455BE-9F37-C7C9-B394-2DAC67E0F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77" y="1091722"/>
            <a:ext cx="7138427" cy="516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0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72C09FD7-B0A6-D7AA-BEBA-1882F1E3AC1F}"/>
              </a:ext>
            </a:extLst>
          </p:cNvPr>
          <p:cNvSpPr txBox="1">
            <a:spLocks/>
          </p:cNvSpPr>
          <p:nvPr/>
        </p:nvSpPr>
        <p:spPr>
          <a:xfrm>
            <a:off x="2637033" y="1522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prstClr val="black"/>
                </a:solidFill>
                <a:cs typeface="Arial"/>
              </a:rPr>
              <a:t>Telecomm Diagram (example) - Not applicable</a:t>
            </a:r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F37F4611-329D-AC7F-E799-24565E297123}"/>
              </a:ext>
            </a:extLst>
          </p:cNvPr>
          <p:cNvSpPr txBox="1">
            <a:spLocks/>
          </p:cNvSpPr>
          <p:nvPr/>
        </p:nvSpPr>
        <p:spPr>
          <a:xfrm>
            <a:off x="607677" y="2332709"/>
            <a:ext cx="1122056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&lt;Datacenters diagram /&gt; &lt;indicate_source_destination_communication_flow /&gt;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D17AB607-E61E-1F21-0E12-30FB3CC86812}"/>
              </a:ext>
            </a:extLst>
          </p:cNvPr>
          <p:cNvSpPr txBox="1">
            <a:spLocks/>
          </p:cNvSpPr>
          <p:nvPr/>
        </p:nvSpPr>
        <p:spPr>
          <a:xfrm>
            <a:off x="485717" y="1296043"/>
            <a:ext cx="1122056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prstClr val="black"/>
                </a:solidFill>
                <a:cs typeface="Arial" panose="020B0604020202020204" pitchFamily="34" charset="0"/>
              </a:rPr>
              <a:t>&lt;Datacenters diagram /&gt; &lt;indicate_source_destination_communication_flow /&gt;</a:t>
            </a:r>
          </a:p>
          <a:p>
            <a:pPr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prstClr val="black"/>
                </a:solidFill>
                <a:cs typeface="Arial" panose="020B0604020202020204" pitchFamily="34" charset="0"/>
              </a:rPr>
              <a:t>Example:</a:t>
            </a:r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71C0B134-B88B-B0CE-A9E2-991F8B25DEAB}"/>
              </a:ext>
            </a:extLst>
          </p:cNvPr>
          <p:cNvSpPr txBox="1">
            <a:spLocks/>
          </p:cNvSpPr>
          <p:nvPr/>
        </p:nvSpPr>
        <p:spPr>
          <a:xfrm>
            <a:off x="683567" y="3540724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DEV/QAS/PROD</a:t>
            </a:r>
          </a:p>
        </p:txBody>
      </p:sp>
      <p:pic>
        <p:nvPicPr>
          <p:cNvPr id="14" name="Imagen 2">
            <a:extLst>
              <a:ext uri="{FF2B5EF4-FFF2-40B4-BE49-F238E27FC236}">
                <a16:creationId xmlns:a16="http://schemas.microsoft.com/office/drawing/2014/main" id="{63081108-55B0-3652-DF72-D5774BB7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33" y="1727352"/>
            <a:ext cx="7536487" cy="458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3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71C0B134-B88B-B0CE-A9E2-991F8B25DEAB}"/>
              </a:ext>
            </a:extLst>
          </p:cNvPr>
          <p:cNvSpPr txBox="1">
            <a:spLocks/>
          </p:cNvSpPr>
          <p:nvPr/>
        </p:nvSpPr>
        <p:spPr>
          <a:xfrm>
            <a:off x="683567" y="3540724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DEV/QAS/PROD</a:t>
            </a:r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391F9D8B-6BD7-D123-9961-0644A70F417C}"/>
              </a:ext>
            </a:extLst>
          </p:cNvPr>
          <p:cNvSpPr txBox="1">
            <a:spLocks/>
          </p:cNvSpPr>
          <p:nvPr/>
        </p:nvSpPr>
        <p:spPr>
          <a:xfrm>
            <a:off x="3962400" y="143931"/>
            <a:ext cx="5389909" cy="1128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prstClr val="black"/>
                </a:solidFill>
                <a:cs typeface="Arial"/>
              </a:rPr>
              <a:t>Footprint (example) - Not applicable</a:t>
            </a:r>
            <a:endParaRPr lang="es-ES">
              <a:solidFill>
                <a:prstClr val="black"/>
              </a:solidFill>
            </a:endParaRP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CA2C4019-E721-AF2A-A9D2-6A2D8D0E5769}"/>
              </a:ext>
            </a:extLst>
          </p:cNvPr>
          <p:cNvSpPr txBox="1">
            <a:spLocks/>
          </p:cNvSpPr>
          <p:nvPr/>
        </p:nvSpPr>
        <p:spPr>
          <a:xfrm>
            <a:off x="683568" y="1268760"/>
            <a:ext cx="774060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prstClr val="black"/>
                </a:solidFill>
                <a:cs typeface="Arial" panose="020B0604020202020204" pitchFamily="34" charset="0"/>
              </a:rPr>
              <a:t>&lt;Provide a sense of sizing of your project /&gt;</a:t>
            </a:r>
          </a:p>
          <a:p>
            <a:pPr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prstClr val="black"/>
                </a:solidFill>
                <a:cs typeface="Arial" panose="020B0604020202020204" pitchFamily="34" charset="0"/>
              </a:rPr>
              <a:t>Example: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5C6FBE07-6428-A235-FA9E-AE3E4EA2AAE2}"/>
              </a:ext>
            </a:extLst>
          </p:cNvPr>
          <p:cNvGrpSpPr/>
          <p:nvPr/>
        </p:nvGrpSpPr>
        <p:grpSpPr>
          <a:xfrm>
            <a:off x="3051110" y="1902928"/>
            <a:ext cx="7848873" cy="3686312"/>
            <a:chOff x="347624" y="1108980"/>
            <a:chExt cx="10891683" cy="5704399"/>
          </a:xfrm>
        </p:grpSpPr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33041034-8993-2AA9-1ABE-8052C7756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0662" y="1570946"/>
              <a:ext cx="2678729" cy="1456501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317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lIns="0" tIns="55241" rIns="0" bIns="5524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83" name="Rectangle 3">
              <a:extLst>
                <a:ext uri="{FF2B5EF4-FFF2-40B4-BE49-F238E27FC236}">
                  <a16:creationId xmlns:a16="http://schemas.microsoft.com/office/drawing/2014/main" id="{53A8431F-73AE-FA4B-F24B-256D1039D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369" y="1677209"/>
              <a:ext cx="1382553" cy="2377529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 w="317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lIns="0" tIns="55241" rIns="0" bIns="5524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84" name="Rectangle 38">
              <a:extLst>
                <a:ext uri="{FF2B5EF4-FFF2-40B4-BE49-F238E27FC236}">
                  <a16:creationId xmlns:a16="http://schemas.microsoft.com/office/drawing/2014/main" id="{7D5B4903-F3C3-47D3-ABDD-D140A6C2D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247" y="260544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Self Service</a:t>
              </a:r>
            </a:p>
          </p:txBody>
        </p:sp>
        <p:sp>
          <p:nvSpPr>
            <p:cNvPr id="85" name="Text Box 57">
              <a:extLst>
                <a:ext uri="{FF2B5EF4-FFF2-40B4-BE49-F238E27FC236}">
                  <a16:creationId xmlns:a16="http://schemas.microsoft.com/office/drawing/2014/main" id="{EABA302C-90E5-273C-C992-ECB52E098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34" y="1173395"/>
              <a:ext cx="1382552" cy="505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9717" tIns="54859" rIns="109717" bIns="54859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HCM R12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On Premise</a:t>
              </a:r>
            </a:p>
          </p:txBody>
        </p:sp>
        <p:grpSp>
          <p:nvGrpSpPr>
            <p:cNvPr id="86" name="8 Grupo">
              <a:extLst>
                <a:ext uri="{FF2B5EF4-FFF2-40B4-BE49-F238E27FC236}">
                  <a16:creationId xmlns:a16="http://schemas.microsoft.com/office/drawing/2014/main" id="{797DBD7F-C6C0-B598-DFBC-623B59985824}"/>
                </a:ext>
              </a:extLst>
            </p:cNvPr>
            <p:cNvGrpSpPr/>
            <p:nvPr/>
          </p:nvGrpSpPr>
          <p:grpSpPr>
            <a:xfrm>
              <a:off x="675247" y="3291347"/>
              <a:ext cx="1036800" cy="619753"/>
              <a:chOff x="469301" y="5242272"/>
              <a:chExt cx="864000" cy="609600"/>
            </a:xfrm>
          </p:grpSpPr>
          <p:sp>
            <p:nvSpPr>
              <p:cNvPr id="148" name="Rectangle 38">
                <a:extLst>
                  <a:ext uri="{FF2B5EF4-FFF2-40B4-BE49-F238E27FC236}">
                    <a16:creationId xmlns:a16="http://schemas.microsoft.com/office/drawing/2014/main" id="{130DB85E-FD09-AFA2-3F9A-689D3C71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01" y="5242272"/>
                <a:ext cx="864000" cy="60960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lIns="109717" tIns="43196" rIns="109717" bIns="43196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Advance Benefits (OAB)</a:t>
                </a:r>
              </a:p>
            </p:txBody>
          </p:sp>
          <p:sp>
            <p:nvSpPr>
              <p:cNvPr id="149" name="10 Estrella de 5 puntas">
                <a:extLst>
                  <a:ext uri="{FF2B5EF4-FFF2-40B4-BE49-F238E27FC236}">
                    <a16:creationId xmlns:a16="http://schemas.microsoft.com/office/drawing/2014/main" id="{9D200399-362E-E018-53A3-CD9CB84BD6BE}"/>
                  </a:ext>
                </a:extLst>
              </p:cNvPr>
              <p:cNvSpPr/>
              <p:nvPr/>
            </p:nvSpPr>
            <p:spPr>
              <a:xfrm>
                <a:off x="1105818" y="5634743"/>
                <a:ext cx="144016" cy="136985"/>
              </a:xfrm>
              <a:prstGeom prst="star5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tIns="36000" bIns="36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7" name="Rectangle 30">
              <a:extLst>
                <a:ext uri="{FF2B5EF4-FFF2-40B4-BE49-F238E27FC236}">
                  <a16:creationId xmlns:a16="http://schemas.microsoft.com/office/drawing/2014/main" id="{3027B1AB-CF16-EF7D-8409-1C3B4AC0B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247" y="190721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35996" tIns="43196" rIns="35996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Personnel (HR)</a:t>
              </a:r>
            </a:p>
          </p:txBody>
        </p:sp>
        <p:sp>
          <p:nvSpPr>
            <p:cNvPr id="88" name="Rectangle 4">
              <a:extLst>
                <a:ext uri="{FF2B5EF4-FFF2-40B4-BE49-F238E27FC236}">
                  <a16:creationId xmlns:a16="http://schemas.microsoft.com/office/drawing/2014/main" id="{DBFE01C9-9D78-0792-510E-183F4345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9392" y="1685780"/>
              <a:ext cx="2678729" cy="3787707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317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lIns="0" tIns="55241" rIns="0" bIns="5524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89" name="Rectangle 7">
              <a:extLst>
                <a:ext uri="{FF2B5EF4-FFF2-40B4-BE49-F238E27FC236}">
                  <a16:creationId xmlns:a16="http://schemas.microsoft.com/office/drawing/2014/main" id="{E34140EA-7C2E-0611-8860-530A67E2877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6468969" y="190721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Bills of Materials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(BOM)</a:t>
              </a:r>
            </a:p>
          </p:txBody>
        </p:sp>
        <p:sp>
          <p:nvSpPr>
            <p:cNvPr id="90" name="Rectangle 8">
              <a:extLst>
                <a:ext uri="{FF2B5EF4-FFF2-40B4-BE49-F238E27FC236}">
                  <a16:creationId xmlns:a16="http://schemas.microsoft.com/office/drawing/2014/main" id="{153ABC01-9184-72CF-8B94-30C3D51F158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6468969" y="260544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Engineering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(ENG)</a:t>
              </a:r>
            </a:p>
          </p:txBody>
        </p:sp>
        <p:sp>
          <p:nvSpPr>
            <p:cNvPr id="91" name="Rectangle 6">
              <a:extLst>
                <a:ext uri="{FF2B5EF4-FFF2-40B4-BE49-F238E27FC236}">
                  <a16:creationId xmlns:a16="http://schemas.microsoft.com/office/drawing/2014/main" id="{1F140181-E796-B6EA-0417-E63DCCF4405F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325531" y="398510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Purchasing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(PO)</a:t>
              </a:r>
            </a:p>
          </p:txBody>
        </p:sp>
        <p:sp>
          <p:nvSpPr>
            <p:cNvPr id="92" name="Rectangle 9">
              <a:extLst>
                <a:ext uri="{FF2B5EF4-FFF2-40B4-BE49-F238E27FC236}">
                  <a16:creationId xmlns:a16="http://schemas.microsoft.com/office/drawing/2014/main" id="{9391BF5E-9CFB-A97B-22DB-7F996119A563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325531" y="329134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Inventory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(INV)</a:t>
              </a:r>
            </a:p>
          </p:txBody>
        </p:sp>
        <p:sp>
          <p:nvSpPr>
            <p:cNvPr id="93" name="Rectangle 5">
              <a:extLst>
                <a:ext uri="{FF2B5EF4-FFF2-40B4-BE49-F238E27FC236}">
                  <a16:creationId xmlns:a16="http://schemas.microsoft.com/office/drawing/2014/main" id="{C0F3CDE1-754A-BA4C-F9EA-9F2BA9B406DD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325531" y="260544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Quality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(QA)</a:t>
              </a:r>
            </a:p>
          </p:txBody>
        </p:sp>
        <p:sp>
          <p:nvSpPr>
            <p:cNvPr id="94" name="Rectangle 4">
              <a:extLst>
                <a:ext uri="{FF2B5EF4-FFF2-40B4-BE49-F238E27FC236}">
                  <a16:creationId xmlns:a16="http://schemas.microsoft.com/office/drawing/2014/main" id="{170199EE-84A9-312C-61DE-69A07A330B96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325531" y="190721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 in Process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(WIP)</a:t>
              </a:r>
            </a:p>
          </p:txBody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4C1711ED-4F6A-2C8A-8F91-FB9CE101A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969" y="329134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Order </a:t>
              </a:r>
              <a:r>
                <a:rPr kumimoji="0" lang="en-US" sz="11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Mngmnt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(ONT)</a:t>
              </a:r>
            </a:p>
          </p:txBody>
        </p:sp>
        <p:sp>
          <p:nvSpPr>
            <p:cNvPr id="96" name="Text Box 56">
              <a:extLst>
                <a:ext uri="{FF2B5EF4-FFF2-40B4-BE49-F238E27FC236}">
                  <a16:creationId xmlns:a16="http://schemas.microsoft.com/office/drawing/2014/main" id="{6AD082AF-FAA1-11E7-4211-BC827CFA9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2213" y="1652698"/>
              <a:ext cx="2160240" cy="313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9717" tIns="54859" rIns="109717" bIns="54859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Supply Chain</a:t>
              </a:r>
            </a:p>
          </p:txBody>
        </p:sp>
        <p:sp>
          <p:nvSpPr>
            <p:cNvPr id="97" name="Rectangle 42">
              <a:extLst>
                <a:ext uri="{FF2B5EF4-FFF2-40B4-BE49-F238E27FC236}">
                  <a16:creationId xmlns:a16="http://schemas.microsoft.com/office/drawing/2014/main" id="{92A7C8E8-4FCC-08C0-F04B-D384F75FFA1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6468969" y="398510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(ICS)</a:t>
              </a:r>
            </a:p>
          </p:txBody>
        </p:sp>
        <p:sp>
          <p:nvSpPr>
            <p:cNvPr id="98" name="Rectangle 4">
              <a:extLst>
                <a:ext uri="{FF2B5EF4-FFF2-40B4-BE49-F238E27FC236}">
                  <a16:creationId xmlns:a16="http://schemas.microsoft.com/office/drawing/2014/main" id="{3DCD3601-4739-EBE2-97A2-934C4ABA4F8D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254583" y="1685780"/>
              <a:ext cx="2690488" cy="3787707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317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lIns="0" tIns="55241" rIns="0" bIns="5524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99" name="Text Box 55">
              <a:extLst>
                <a:ext uri="{FF2B5EF4-FFF2-40B4-BE49-F238E27FC236}">
                  <a16:creationId xmlns:a16="http://schemas.microsoft.com/office/drawing/2014/main" id="{459A5D6E-B6B6-E392-6848-866E8ED06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523" y="1656443"/>
              <a:ext cx="1102608" cy="3139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109717" tIns="54859" rIns="109717" bIns="54859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Finance</a:t>
              </a:r>
            </a:p>
          </p:txBody>
        </p:sp>
        <p:sp>
          <p:nvSpPr>
            <p:cNvPr id="100" name="Rectangle 38">
              <a:extLst>
                <a:ext uri="{FF2B5EF4-FFF2-40B4-BE49-F238E27FC236}">
                  <a16:creationId xmlns:a16="http://schemas.microsoft.com/office/drawing/2014/main" id="{DDC33C27-9989-E505-D0D6-EF1215C15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331" y="1907216"/>
              <a:ext cx="1036800" cy="96586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35996" tIns="43196" rIns="35996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Demantra</a:t>
              </a:r>
            </a:p>
          </p:txBody>
        </p:sp>
        <p:sp>
          <p:nvSpPr>
            <p:cNvPr id="101" name="Rectangle 38">
              <a:extLst>
                <a:ext uri="{FF2B5EF4-FFF2-40B4-BE49-F238E27FC236}">
                  <a16:creationId xmlns:a16="http://schemas.microsoft.com/office/drawing/2014/main" id="{E4A33A80-0D08-0ECD-D579-9466388D0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834" y="4675874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 Pricing</a:t>
              </a:r>
            </a:p>
          </p:txBody>
        </p:sp>
        <p:sp>
          <p:nvSpPr>
            <p:cNvPr id="102" name="Rectangle 38">
              <a:extLst>
                <a:ext uri="{FF2B5EF4-FFF2-40B4-BE49-F238E27FC236}">
                  <a16:creationId xmlns:a16="http://schemas.microsoft.com/office/drawing/2014/main" id="{15431276-E919-EC4A-93CD-B86F32BF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834" y="398510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Trade </a:t>
              </a:r>
              <a:r>
                <a:rPr kumimoji="0" lang="en-US" sz="11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Mngmnt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(TMA)</a:t>
              </a:r>
            </a:p>
          </p:txBody>
        </p:sp>
        <p:sp>
          <p:nvSpPr>
            <p:cNvPr id="103" name="Rectangle 16">
              <a:extLst>
                <a:ext uri="{FF2B5EF4-FFF2-40B4-BE49-F238E27FC236}">
                  <a16:creationId xmlns:a16="http://schemas.microsoft.com/office/drawing/2014/main" id="{A4F09793-E1D3-7C71-3B30-F69698A72A5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504834" y="329134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E-Business Tax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(EB-Tax)</a:t>
              </a:r>
            </a:p>
          </p:txBody>
        </p:sp>
        <p:sp>
          <p:nvSpPr>
            <p:cNvPr id="104" name="Rectangle 11">
              <a:extLst>
                <a:ext uri="{FF2B5EF4-FFF2-40B4-BE49-F238E27FC236}">
                  <a16:creationId xmlns:a16="http://schemas.microsoft.com/office/drawing/2014/main" id="{FA06B268-6D8B-409E-AADC-74D6012A32A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633442" y="329134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Cost </a:t>
              </a:r>
              <a:r>
                <a:rPr kumimoji="0" lang="en-US" sz="9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Mngmnt</a:t>
              </a: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(CST)</a:t>
              </a:r>
            </a:p>
          </p:txBody>
        </p:sp>
        <p:sp>
          <p:nvSpPr>
            <p:cNvPr id="105" name="29 Estrella de 5 puntas">
              <a:extLst>
                <a:ext uri="{FF2B5EF4-FFF2-40B4-BE49-F238E27FC236}">
                  <a16:creationId xmlns:a16="http://schemas.microsoft.com/office/drawing/2014/main" id="{62E4CA92-FAFE-FE07-40BB-ABE0BCEAAD93}"/>
                </a:ext>
              </a:extLst>
            </p:cNvPr>
            <p:cNvSpPr/>
            <p:nvPr/>
          </p:nvSpPr>
          <p:spPr>
            <a:xfrm>
              <a:off x="9285976" y="2627754"/>
              <a:ext cx="172819" cy="164383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9717" tIns="54859" rIns="109717" bIns="54859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15">
              <a:extLst>
                <a:ext uri="{FF2B5EF4-FFF2-40B4-BE49-F238E27FC236}">
                  <a16:creationId xmlns:a16="http://schemas.microsoft.com/office/drawing/2014/main" id="{FD7BC556-BA71-63BF-4D27-A4468056035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633442" y="190721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Fixed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Assets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(FA)</a:t>
              </a:r>
            </a:p>
          </p:txBody>
        </p:sp>
        <p:sp>
          <p:nvSpPr>
            <p:cNvPr id="107" name="Rectangle 14">
              <a:extLst>
                <a:ext uri="{FF2B5EF4-FFF2-40B4-BE49-F238E27FC236}">
                  <a16:creationId xmlns:a16="http://schemas.microsoft.com/office/drawing/2014/main" id="{E70DAFC0-D339-39AD-BD6D-EB3E8BFEE6DF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504834" y="190721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General Ledger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(GL)</a:t>
              </a:r>
            </a:p>
          </p:txBody>
        </p:sp>
        <p:sp>
          <p:nvSpPr>
            <p:cNvPr id="108" name="Rectangle 11">
              <a:extLst>
                <a:ext uri="{FF2B5EF4-FFF2-40B4-BE49-F238E27FC236}">
                  <a16:creationId xmlns:a16="http://schemas.microsoft.com/office/drawing/2014/main" id="{FE18F700-C3FD-F9FC-DB23-A1F25BB3F9A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633442" y="398510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 Costing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(PA)</a:t>
              </a:r>
            </a:p>
          </p:txBody>
        </p:sp>
        <p:sp>
          <p:nvSpPr>
            <p:cNvPr id="109" name="Rectangle 13">
              <a:extLst>
                <a:ext uri="{FF2B5EF4-FFF2-40B4-BE49-F238E27FC236}">
                  <a16:creationId xmlns:a16="http://schemas.microsoft.com/office/drawing/2014/main" id="{30ED8722-15F7-301B-969E-8B5D31033D4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633442" y="260544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Account Payables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(AP)</a:t>
              </a:r>
            </a:p>
          </p:txBody>
        </p:sp>
        <p:sp>
          <p:nvSpPr>
            <p:cNvPr id="110" name="Rectangle 12">
              <a:extLst>
                <a:ext uri="{FF2B5EF4-FFF2-40B4-BE49-F238E27FC236}">
                  <a16:creationId xmlns:a16="http://schemas.microsoft.com/office/drawing/2014/main" id="{04D12465-7FE5-B54B-E3BB-AA3964DED3AD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504834" y="260544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Account Receivables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(AR)</a:t>
              </a:r>
            </a:p>
          </p:txBody>
        </p:sp>
        <p:sp>
          <p:nvSpPr>
            <p:cNvPr id="111" name="35 Estrella de 5 puntas">
              <a:extLst>
                <a:ext uri="{FF2B5EF4-FFF2-40B4-BE49-F238E27FC236}">
                  <a16:creationId xmlns:a16="http://schemas.microsoft.com/office/drawing/2014/main" id="{2C00F1A9-F843-2A99-272D-7A6F32667415}"/>
                </a:ext>
              </a:extLst>
            </p:cNvPr>
            <p:cNvSpPr/>
            <p:nvPr/>
          </p:nvSpPr>
          <p:spPr>
            <a:xfrm>
              <a:off x="3388165" y="4426607"/>
              <a:ext cx="172819" cy="139267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36 Estrella de 5 puntas">
              <a:extLst>
                <a:ext uri="{FF2B5EF4-FFF2-40B4-BE49-F238E27FC236}">
                  <a16:creationId xmlns:a16="http://schemas.microsoft.com/office/drawing/2014/main" id="{F1886CF3-5876-61ED-39FD-1560EBC87463}"/>
                </a:ext>
              </a:extLst>
            </p:cNvPr>
            <p:cNvSpPr/>
            <p:nvPr/>
          </p:nvSpPr>
          <p:spPr>
            <a:xfrm>
              <a:off x="4400420" y="4430853"/>
              <a:ext cx="172819" cy="139267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21">
              <a:extLst>
                <a:ext uri="{FF2B5EF4-FFF2-40B4-BE49-F238E27FC236}">
                  <a16:creationId xmlns:a16="http://schemas.microsoft.com/office/drawing/2014/main" id="{BB324AA6-1825-7992-5075-7E93E22DC02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6468969" y="4675874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i-Supplier Portal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(ISP)</a:t>
              </a:r>
            </a:p>
          </p:txBody>
        </p:sp>
        <p:sp>
          <p:nvSpPr>
            <p:cNvPr id="114" name="Rectangle 42">
              <a:extLst>
                <a:ext uri="{FF2B5EF4-FFF2-40B4-BE49-F238E27FC236}">
                  <a16:creationId xmlns:a16="http://schemas.microsoft.com/office/drawing/2014/main" id="{0F94EABF-964A-70E5-532C-0B7903BF909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325531" y="4675874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iProcure-ment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(ICX)</a:t>
              </a:r>
            </a:p>
          </p:txBody>
        </p:sp>
        <p:sp>
          <p:nvSpPr>
            <p:cNvPr id="115" name="Rectangle 38">
              <a:extLst>
                <a:ext uri="{FF2B5EF4-FFF2-40B4-BE49-F238E27FC236}">
                  <a16:creationId xmlns:a16="http://schemas.microsoft.com/office/drawing/2014/main" id="{C49A6F97-009A-5201-6EAF-2F8852C62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2011" y="1907216"/>
              <a:ext cx="1036800" cy="96586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Advanced Supply Chain Planning (ASCP)</a:t>
              </a:r>
            </a:p>
          </p:txBody>
        </p:sp>
        <p:sp>
          <p:nvSpPr>
            <p:cNvPr id="116" name="42 Estrella de 5 puntas">
              <a:extLst>
                <a:ext uri="{FF2B5EF4-FFF2-40B4-BE49-F238E27FC236}">
                  <a16:creationId xmlns:a16="http://schemas.microsoft.com/office/drawing/2014/main" id="{75981E93-78E5-511C-36FC-68B4357FE6FD}"/>
                </a:ext>
              </a:extLst>
            </p:cNvPr>
            <p:cNvSpPr/>
            <p:nvPr/>
          </p:nvSpPr>
          <p:spPr>
            <a:xfrm>
              <a:off x="10525325" y="2651494"/>
              <a:ext cx="172819" cy="164383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9717" tIns="54859" rIns="109717" bIns="54859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Text Box 56">
              <a:extLst>
                <a:ext uri="{FF2B5EF4-FFF2-40B4-BE49-F238E27FC236}">
                  <a16:creationId xmlns:a16="http://schemas.microsoft.com/office/drawing/2014/main" id="{D9C5CC5C-A770-97DF-8B31-6C5AB70FE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21892" y="1621406"/>
              <a:ext cx="2160240" cy="313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9717" tIns="54859" rIns="109717" bIns="54859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Planning</a:t>
              </a:r>
            </a:p>
          </p:txBody>
        </p:sp>
        <p:sp>
          <p:nvSpPr>
            <p:cNvPr id="118" name="Rectangle 4">
              <a:extLst>
                <a:ext uri="{FF2B5EF4-FFF2-40B4-BE49-F238E27FC236}">
                  <a16:creationId xmlns:a16="http://schemas.microsoft.com/office/drawing/2014/main" id="{05BBDE2C-FC26-F0F4-1D33-50D577807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803" y="3709509"/>
              <a:ext cx="2678729" cy="1225200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317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lIns="0" tIns="55241" rIns="0" bIns="5524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119" name="Rectangle 38">
              <a:extLst>
                <a:ext uri="{FF2B5EF4-FFF2-40B4-BE49-F238E27FC236}">
                  <a16:creationId xmlns:a16="http://schemas.microsoft.com/office/drawing/2014/main" id="{52088A70-0404-788C-5DDC-7F26C801B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0413" y="3837823"/>
              <a:ext cx="1036800" cy="96586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Mngmnt</a:t>
              </a:r>
              <a:endParaRPr kumimoji="0" lang="en-US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(OTM)</a:t>
              </a:r>
            </a:p>
          </p:txBody>
        </p:sp>
        <p:sp>
          <p:nvSpPr>
            <p:cNvPr id="120" name="46 Estrella de 5 puntas">
              <a:extLst>
                <a:ext uri="{FF2B5EF4-FFF2-40B4-BE49-F238E27FC236}">
                  <a16:creationId xmlns:a16="http://schemas.microsoft.com/office/drawing/2014/main" id="{E2399317-0697-B046-6121-4AFE48CF0244}"/>
                </a:ext>
              </a:extLst>
            </p:cNvPr>
            <p:cNvSpPr/>
            <p:nvPr/>
          </p:nvSpPr>
          <p:spPr>
            <a:xfrm>
              <a:off x="9894058" y="4639301"/>
              <a:ext cx="172819" cy="164383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9717" tIns="54859" rIns="109717" bIns="54859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 67">
              <a:extLst>
                <a:ext uri="{FF2B5EF4-FFF2-40B4-BE49-F238E27FC236}">
                  <a16:creationId xmlns:a16="http://schemas.microsoft.com/office/drawing/2014/main" id="{E395B1FF-1327-E073-6783-F34803D95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104" y="1173395"/>
              <a:ext cx="1607641" cy="3002367"/>
            </a:xfrm>
            <a:prstGeom prst="rect">
              <a:avLst/>
            </a:prstGeom>
            <a:noFill/>
            <a:ln w="38100" algn="ctr">
              <a:solidFill>
                <a:srgbClr val="E7E6E6">
                  <a:lumMod val="75000"/>
                </a:srgbClr>
              </a:solidFill>
              <a:miter lim="800000"/>
              <a:headEnd/>
              <a:tailEnd/>
            </a:ln>
          </p:spPr>
          <p:txBody>
            <a:bodyPr wrap="none" lIns="114903" tIns="57452" rIns="114903" bIns="5745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Rectangle 67">
              <a:extLst>
                <a:ext uri="{FF2B5EF4-FFF2-40B4-BE49-F238E27FC236}">
                  <a16:creationId xmlns:a16="http://schemas.microsoft.com/office/drawing/2014/main" id="{647B8AF1-21E4-1BBA-5ECC-AC0F289C8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272" y="1173392"/>
              <a:ext cx="5856714" cy="4393107"/>
            </a:xfrm>
            <a:prstGeom prst="rect">
              <a:avLst/>
            </a:prstGeom>
            <a:noFill/>
            <a:ln w="38100" algn="ctr">
              <a:solidFill>
                <a:srgbClr val="E7E6E6">
                  <a:lumMod val="75000"/>
                </a:srgbClr>
              </a:solidFill>
              <a:miter lim="800000"/>
              <a:headEnd/>
              <a:tailEnd/>
            </a:ln>
          </p:spPr>
          <p:txBody>
            <a:bodyPr wrap="none" lIns="114903" tIns="57452" rIns="114903" bIns="5745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Text Box 57">
              <a:extLst>
                <a:ext uri="{FF2B5EF4-FFF2-40B4-BE49-F238E27FC236}">
                  <a16:creationId xmlns:a16="http://schemas.microsoft.com/office/drawing/2014/main" id="{6C9CD88F-3B8C-A6A9-8378-B72E9A2F3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6886" y="1120952"/>
              <a:ext cx="5091233" cy="517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9717" tIns="54859" rIns="109717" bIns="54859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Oracle eBusiness Suite R12.1.3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Cloud solution – Single instance </a:t>
              </a:r>
            </a:p>
          </p:txBody>
        </p:sp>
        <p:sp>
          <p:nvSpPr>
            <p:cNvPr id="124" name="Rectangle 67">
              <a:extLst>
                <a:ext uri="{FF2B5EF4-FFF2-40B4-BE49-F238E27FC236}">
                  <a16:creationId xmlns:a16="http://schemas.microsoft.com/office/drawing/2014/main" id="{95B7A3A5-F749-A352-6DA3-AEE2A67D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443" y="1173393"/>
              <a:ext cx="3101760" cy="1963679"/>
            </a:xfrm>
            <a:prstGeom prst="rect">
              <a:avLst/>
            </a:prstGeom>
            <a:noFill/>
            <a:ln w="38100" algn="ctr">
              <a:solidFill>
                <a:srgbClr val="E7E6E6">
                  <a:lumMod val="75000"/>
                </a:srgbClr>
              </a:solidFill>
              <a:miter lim="800000"/>
              <a:headEnd/>
              <a:tailEnd/>
            </a:ln>
          </p:spPr>
          <p:txBody>
            <a:bodyPr wrap="none" lIns="114903" tIns="57452" rIns="114903" bIns="5745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5" name="Text Box 57">
              <a:extLst>
                <a:ext uri="{FF2B5EF4-FFF2-40B4-BE49-F238E27FC236}">
                  <a16:creationId xmlns:a16="http://schemas.microsoft.com/office/drawing/2014/main" id="{1C591E06-FA3E-B493-60E5-2616756F7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37546" y="1108980"/>
              <a:ext cx="2929541" cy="473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9717" tIns="54859" rIns="109717" bIns="54859">
              <a:spAutoFit/>
            </a:bodyPr>
            <a:lstStyle>
              <a:defPPr>
                <a:defRPr lang="es-MX"/>
              </a:defPPr>
              <a:lvl1pPr algn="ctr" eaLnBrk="1" hangingPunct="1">
                <a:lnSpc>
                  <a:spcPct val="100000"/>
                </a:lnSpc>
                <a:buClrTx/>
                <a:buSzTx/>
                <a:buFontTx/>
                <a:buNone/>
                <a:defRPr sz="1100" b="1">
                  <a:ea typeface="ＭＳ Ｐゴシック" charset="-128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Oracle Demantra / ASCP R12.2.4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Cloud Solution</a:t>
              </a:r>
            </a:p>
          </p:txBody>
        </p:sp>
        <p:sp>
          <p:nvSpPr>
            <p:cNvPr id="126" name="Rectangle 67">
              <a:extLst>
                <a:ext uri="{FF2B5EF4-FFF2-40B4-BE49-F238E27FC236}">
                  <a16:creationId xmlns:a16="http://schemas.microsoft.com/office/drawing/2014/main" id="{7205D7D4-3891-42CB-C432-C96275294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47" y="3252420"/>
              <a:ext cx="3101760" cy="1780723"/>
            </a:xfrm>
            <a:prstGeom prst="rect">
              <a:avLst/>
            </a:prstGeom>
            <a:noFill/>
            <a:ln w="38100" algn="ctr">
              <a:solidFill>
                <a:srgbClr val="E7E6E6">
                  <a:lumMod val="75000"/>
                </a:srgbClr>
              </a:solidFill>
              <a:miter lim="800000"/>
              <a:headEnd/>
              <a:tailEnd/>
            </a:ln>
          </p:spPr>
          <p:txBody>
            <a:bodyPr wrap="none" lIns="114903" tIns="57452" rIns="114903" bIns="5745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7" name="Text Box 57">
              <a:extLst>
                <a:ext uri="{FF2B5EF4-FFF2-40B4-BE49-F238E27FC236}">
                  <a16:creationId xmlns:a16="http://schemas.microsoft.com/office/drawing/2014/main" id="{DA84910A-2709-DCA9-041B-C22605143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6394" y="3207727"/>
              <a:ext cx="2929541" cy="489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9717" tIns="54859" rIns="109717" bIns="54859">
              <a:spAutoFit/>
            </a:bodyPr>
            <a:lstStyle>
              <a:defPPr>
                <a:defRPr lang="es-MX"/>
              </a:defPPr>
              <a:lvl1pPr algn="ctr" eaLnBrk="1" hangingPunct="1">
                <a:lnSpc>
                  <a:spcPct val="100000"/>
                </a:lnSpc>
                <a:buClrTx/>
                <a:buSzTx/>
                <a:buFontTx/>
                <a:buNone/>
                <a:defRPr sz="1100" b="1">
                  <a:ea typeface="ＭＳ Ｐゴシック" charset="-128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Oracle Transportation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Cloud Solution R 6.2.9</a:t>
              </a:r>
            </a:p>
          </p:txBody>
        </p:sp>
        <p:sp>
          <p:nvSpPr>
            <p:cNvPr id="128" name="Rectangle 67">
              <a:extLst>
                <a:ext uri="{FF2B5EF4-FFF2-40B4-BE49-F238E27FC236}">
                  <a16:creationId xmlns:a16="http://schemas.microsoft.com/office/drawing/2014/main" id="{8E74171C-52F4-0BBC-3ECC-861534A61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104" y="4346273"/>
              <a:ext cx="1607641" cy="1220227"/>
            </a:xfrm>
            <a:prstGeom prst="rect">
              <a:avLst/>
            </a:prstGeom>
            <a:noFill/>
            <a:ln w="38100" algn="ctr">
              <a:solidFill>
                <a:srgbClr val="E7E6E6">
                  <a:lumMod val="75000"/>
                </a:srgbClr>
              </a:solidFill>
              <a:miter lim="800000"/>
              <a:headEnd/>
              <a:tailEnd/>
            </a:ln>
          </p:spPr>
          <p:txBody>
            <a:bodyPr wrap="none" lIns="114903" tIns="57452" rIns="114903" bIns="5745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Rectangle 3">
              <a:extLst>
                <a:ext uri="{FF2B5EF4-FFF2-40B4-BE49-F238E27FC236}">
                  <a16:creationId xmlns:a16="http://schemas.microsoft.com/office/drawing/2014/main" id="{DDD3773D-1A1F-F6B4-89AA-CAB9DA1A3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369" y="4772529"/>
              <a:ext cx="1382553" cy="700959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317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E7E6E6"/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lIns="0" tIns="55241" rIns="0" bIns="5524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-128"/>
              </a:endParaRPr>
            </a:p>
          </p:txBody>
        </p:sp>
        <p:sp>
          <p:nvSpPr>
            <p:cNvPr id="130" name="Rectangle 38">
              <a:extLst>
                <a:ext uri="{FF2B5EF4-FFF2-40B4-BE49-F238E27FC236}">
                  <a16:creationId xmlns:a16="http://schemas.microsoft.com/office/drawing/2014/main" id="{9D7E5541-9FF8-140C-4BCA-4004D7DF9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526" y="4831640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UPK</a:t>
              </a:r>
            </a:p>
          </p:txBody>
        </p:sp>
        <p:sp>
          <p:nvSpPr>
            <p:cNvPr id="131" name="Rectangle 67">
              <a:extLst>
                <a:ext uri="{FF2B5EF4-FFF2-40B4-BE49-F238E27FC236}">
                  <a16:creationId xmlns:a16="http://schemas.microsoft.com/office/drawing/2014/main" id="{E681861C-F823-165C-F75E-987F05C24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61" y="5629861"/>
              <a:ext cx="3745138" cy="1183516"/>
            </a:xfrm>
            <a:prstGeom prst="rect">
              <a:avLst/>
            </a:prstGeom>
            <a:solidFill>
              <a:sysClr val="window" lastClr="FFFFFF"/>
            </a:solidFill>
            <a:ln w="38100" algn="ctr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none" lIns="114903" tIns="57452" rIns="114903" bIns="5745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2" name="60 Rectángulo">
              <a:extLst>
                <a:ext uri="{FF2B5EF4-FFF2-40B4-BE49-F238E27FC236}">
                  <a16:creationId xmlns:a16="http://schemas.microsoft.com/office/drawing/2014/main" id="{D9A24AE3-4FF7-2A6F-2A3F-85604072843D}"/>
                </a:ext>
              </a:extLst>
            </p:cNvPr>
            <p:cNvSpPr/>
            <p:nvPr/>
          </p:nvSpPr>
          <p:spPr>
            <a:xfrm>
              <a:off x="2701632" y="5956548"/>
              <a:ext cx="638906" cy="676331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43196" tIns="54859" rIns="43196" bIns="54859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CPTe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(TBD)</a:t>
              </a:r>
            </a:p>
          </p:txBody>
        </p:sp>
        <p:sp>
          <p:nvSpPr>
            <p:cNvPr id="133" name="Text Box 57">
              <a:extLst>
                <a:ext uri="{FF2B5EF4-FFF2-40B4-BE49-F238E27FC236}">
                  <a16:creationId xmlns:a16="http://schemas.microsoft.com/office/drawing/2014/main" id="{3EDE25FC-A310-A445-57B4-85F591391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919" y="5648363"/>
              <a:ext cx="2929541" cy="262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54859" rIns="0" bIns="54859">
              <a:spAutoFit/>
            </a:bodyPr>
            <a:lstStyle>
              <a:defPPr>
                <a:defRPr lang="es-MX"/>
              </a:defPPr>
              <a:lvl1pPr algn="ctr" eaLnBrk="1" hangingPunct="1">
                <a:lnSpc>
                  <a:spcPct val="100000"/>
                </a:lnSpc>
                <a:buClrTx/>
                <a:buSzTx/>
                <a:buFontTx/>
                <a:buNone/>
                <a:defRPr sz="900" b="1">
                  <a:ea typeface="ＭＳ Ｐゴシック" charset="-128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Other GB On Premise Solutions</a:t>
              </a:r>
            </a:p>
          </p:txBody>
        </p:sp>
        <p:sp>
          <p:nvSpPr>
            <p:cNvPr id="134" name="Rectangle 67">
              <a:extLst>
                <a:ext uri="{FF2B5EF4-FFF2-40B4-BE49-F238E27FC236}">
                  <a16:creationId xmlns:a16="http://schemas.microsoft.com/office/drawing/2014/main" id="{3D2DC085-11ED-E3BF-F2D0-FDB153EC3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281" y="5629862"/>
              <a:ext cx="2018053" cy="1183517"/>
            </a:xfrm>
            <a:prstGeom prst="rect">
              <a:avLst/>
            </a:prstGeom>
            <a:solidFill>
              <a:sysClr val="window" lastClr="FFFFFF"/>
            </a:solidFill>
            <a:ln w="38100" algn="ctr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none" lIns="114903" tIns="57452" rIns="114903" bIns="5745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5" name="Text Box 57">
              <a:extLst>
                <a:ext uri="{FF2B5EF4-FFF2-40B4-BE49-F238E27FC236}">
                  <a16:creationId xmlns:a16="http://schemas.microsoft.com/office/drawing/2014/main" id="{EC3AF27C-EB46-F297-58CC-E6A7799CB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8732" y="5674277"/>
              <a:ext cx="2103600" cy="262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54859" rIns="0" bIns="54859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Other GB Cloud Solutions</a:t>
              </a:r>
            </a:p>
          </p:txBody>
        </p:sp>
        <p:sp>
          <p:nvSpPr>
            <p:cNvPr id="136" name="65 Rectángulo">
              <a:extLst>
                <a:ext uri="{FF2B5EF4-FFF2-40B4-BE49-F238E27FC236}">
                  <a16:creationId xmlns:a16="http://schemas.microsoft.com/office/drawing/2014/main" id="{83EF9EF2-1561-A778-C270-B84FF2ABC234}"/>
                </a:ext>
              </a:extLst>
            </p:cNvPr>
            <p:cNvSpPr/>
            <p:nvPr/>
          </p:nvSpPr>
          <p:spPr>
            <a:xfrm>
              <a:off x="4486827" y="5988209"/>
              <a:ext cx="638906" cy="676331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54859" rIns="0" bIns="54859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Concur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(T&amp;E)</a:t>
              </a:r>
            </a:p>
          </p:txBody>
        </p:sp>
        <p:sp>
          <p:nvSpPr>
            <p:cNvPr id="137" name="66 Rectángulo">
              <a:extLst>
                <a:ext uri="{FF2B5EF4-FFF2-40B4-BE49-F238E27FC236}">
                  <a16:creationId xmlns:a16="http://schemas.microsoft.com/office/drawing/2014/main" id="{1E30DB31-A671-3939-68AF-159252DBD29A}"/>
                </a:ext>
              </a:extLst>
            </p:cNvPr>
            <p:cNvSpPr/>
            <p:nvPr/>
          </p:nvSpPr>
          <p:spPr>
            <a:xfrm>
              <a:off x="5282212" y="5996567"/>
              <a:ext cx="638906" cy="676331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54859" rIns="43196" bIns="54859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IBM/Sterling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(EDI)</a:t>
              </a:r>
            </a:p>
          </p:txBody>
        </p:sp>
        <p:sp>
          <p:nvSpPr>
            <p:cNvPr id="138" name="Rectangle 62">
              <a:extLst>
                <a:ext uri="{FF2B5EF4-FFF2-40B4-BE49-F238E27FC236}">
                  <a16:creationId xmlns:a16="http://schemas.microsoft.com/office/drawing/2014/main" id="{E6BD8526-65E7-EA11-1E1C-AD07B91F2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033" y="5132327"/>
              <a:ext cx="3101760" cy="162107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algn="ctr">
              <a:solidFill>
                <a:srgbClr val="E7E6E6">
                  <a:lumMod val="75000"/>
                </a:srgbClr>
              </a:solidFill>
              <a:miter lim="800000"/>
              <a:headEnd/>
              <a:tailEnd/>
            </a:ln>
          </p:spPr>
          <p:txBody>
            <a:bodyPr wrap="none" lIns="114903" tIns="57452" rIns="114903" bIns="5745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9" name="68 Rectángulo">
              <a:extLst>
                <a:ext uri="{FF2B5EF4-FFF2-40B4-BE49-F238E27FC236}">
                  <a16:creationId xmlns:a16="http://schemas.microsoft.com/office/drawing/2014/main" id="{08792877-DFDF-ED9B-5BDE-50788673D136}"/>
                </a:ext>
              </a:extLst>
            </p:cNvPr>
            <p:cNvSpPr/>
            <p:nvPr/>
          </p:nvSpPr>
          <p:spPr>
            <a:xfrm>
              <a:off x="8759377" y="5633887"/>
              <a:ext cx="703343" cy="777600"/>
            </a:xfrm>
            <a:prstGeom prst="rect">
              <a:avLst/>
            </a:prstGeom>
            <a:solidFill>
              <a:srgbClr val="A5A5A5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35996" tIns="54859" rIns="35996" bIns="54859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(Payroll)</a:t>
              </a:r>
            </a:p>
          </p:txBody>
        </p:sp>
        <p:sp>
          <p:nvSpPr>
            <p:cNvPr id="140" name="69 Rectángulo">
              <a:extLst>
                <a:ext uri="{FF2B5EF4-FFF2-40B4-BE49-F238E27FC236}">
                  <a16:creationId xmlns:a16="http://schemas.microsoft.com/office/drawing/2014/main" id="{34829E3E-0433-8183-4709-FCADA3A0C29E}"/>
                </a:ext>
              </a:extLst>
            </p:cNvPr>
            <p:cNvSpPr/>
            <p:nvPr/>
          </p:nvSpPr>
          <p:spPr>
            <a:xfrm>
              <a:off x="9934133" y="5638312"/>
              <a:ext cx="611668" cy="777600"/>
            </a:xfrm>
            <a:prstGeom prst="rect">
              <a:avLst/>
            </a:prstGeom>
            <a:solidFill>
              <a:srgbClr val="A5A5A5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35996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Other legacies</a:t>
              </a:r>
            </a:p>
          </p:txBody>
        </p:sp>
        <p:sp>
          <p:nvSpPr>
            <p:cNvPr id="141" name="Text Box 57">
              <a:extLst>
                <a:ext uri="{FF2B5EF4-FFF2-40B4-BE49-F238E27FC236}">
                  <a16:creationId xmlns:a16="http://schemas.microsoft.com/office/drawing/2014/main" id="{95593C29-1CDD-0892-6D5F-2C373D14B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6394" y="5141513"/>
              <a:ext cx="2929541" cy="473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9717" tIns="54859" rIns="109717" bIns="54859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Various WHB Legacy Applications</a:t>
              </a:r>
            </a:p>
          </p:txBody>
        </p:sp>
        <p:sp>
          <p:nvSpPr>
            <p:cNvPr id="142" name="71 Estrella de 5 puntas">
              <a:extLst>
                <a:ext uri="{FF2B5EF4-FFF2-40B4-BE49-F238E27FC236}">
                  <a16:creationId xmlns:a16="http://schemas.microsoft.com/office/drawing/2014/main" id="{BC9C2360-FF24-FA05-D4E2-4F553FF3DFD2}"/>
                </a:ext>
              </a:extLst>
            </p:cNvPr>
            <p:cNvSpPr/>
            <p:nvPr/>
          </p:nvSpPr>
          <p:spPr>
            <a:xfrm>
              <a:off x="3313333" y="5016520"/>
              <a:ext cx="172819" cy="139267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Text Box 57">
              <a:extLst>
                <a:ext uri="{FF2B5EF4-FFF2-40B4-BE49-F238E27FC236}">
                  <a16:creationId xmlns:a16="http://schemas.microsoft.com/office/drawing/2014/main" id="{B8FBF387-7580-5FDF-282D-006029C70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624" y="4321734"/>
              <a:ext cx="1660938" cy="4084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9717" tIns="54859" rIns="109717" bIns="54859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User Productivity Kit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-128"/>
                </a:rPr>
                <a:t>Cloud Solution</a:t>
              </a:r>
            </a:p>
          </p:txBody>
        </p:sp>
        <p:sp>
          <p:nvSpPr>
            <p:cNvPr id="144" name="73 Rectángulo">
              <a:extLst>
                <a:ext uri="{FF2B5EF4-FFF2-40B4-BE49-F238E27FC236}">
                  <a16:creationId xmlns:a16="http://schemas.microsoft.com/office/drawing/2014/main" id="{687BCB13-49B1-CC0A-A385-DE797F87634B}"/>
                </a:ext>
              </a:extLst>
            </p:cNvPr>
            <p:cNvSpPr/>
            <p:nvPr/>
          </p:nvSpPr>
          <p:spPr>
            <a:xfrm>
              <a:off x="1573733" y="5943833"/>
              <a:ext cx="1081722" cy="676331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43196" tIns="54859" rIns="43196" bIns="54859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Maximo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(Maintenance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Plant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45" name="74 Rectángulo">
              <a:extLst>
                <a:ext uri="{FF2B5EF4-FFF2-40B4-BE49-F238E27FC236}">
                  <a16:creationId xmlns:a16="http://schemas.microsoft.com/office/drawing/2014/main" id="{B5156F9D-0277-DC60-337E-6D178DA79D52}"/>
                </a:ext>
              </a:extLst>
            </p:cNvPr>
            <p:cNvSpPr/>
            <p:nvPr/>
          </p:nvSpPr>
          <p:spPr>
            <a:xfrm>
              <a:off x="3428928" y="5956548"/>
              <a:ext cx="638906" cy="676331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43196" tIns="43196" rIns="43196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Kronos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(Time &amp; Attendance)</a:t>
              </a:r>
            </a:p>
          </p:txBody>
        </p:sp>
        <p:sp>
          <p:nvSpPr>
            <p:cNvPr id="146" name="Rectangle 38">
              <a:extLst>
                <a:ext uri="{FF2B5EF4-FFF2-40B4-BE49-F238E27FC236}">
                  <a16:creationId xmlns:a16="http://schemas.microsoft.com/office/drawing/2014/main" id="{FC32091A-7612-8955-ECC1-775819FEA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510" y="4657297"/>
              <a:ext cx="1036800" cy="619753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eCommerce</a:t>
              </a:r>
              <a:endPara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Gateway (ECG)</a:t>
              </a:r>
            </a:p>
          </p:txBody>
        </p:sp>
        <p:sp>
          <p:nvSpPr>
            <p:cNvPr id="147" name="76 Estrella de 5 puntas">
              <a:extLst>
                <a:ext uri="{FF2B5EF4-FFF2-40B4-BE49-F238E27FC236}">
                  <a16:creationId xmlns:a16="http://schemas.microsoft.com/office/drawing/2014/main" id="{C3027A1E-A560-73A1-B406-4F07B3271DFD}"/>
                </a:ext>
              </a:extLst>
            </p:cNvPr>
            <p:cNvSpPr/>
            <p:nvPr/>
          </p:nvSpPr>
          <p:spPr>
            <a:xfrm>
              <a:off x="4464217" y="5014563"/>
              <a:ext cx="172819" cy="139267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09717" tIns="43196" rIns="109717" bIns="4319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525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AD64B859-004A-7213-5EA8-68CD258862CC}"/>
              </a:ext>
            </a:extLst>
          </p:cNvPr>
          <p:cNvSpPr txBox="1">
            <a:spLocks/>
          </p:cNvSpPr>
          <p:nvPr/>
        </p:nvSpPr>
        <p:spPr>
          <a:xfrm>
            <a:off x="9649904" y="1204253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DEV/QAS/PROD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74FA630D-175B-BBE3-B9A1-6A11BBF4511C}"/>
              </a:ext>
            </a:extLst>
          </p:cNvPr>
          <p:cNvSpPr txBox="1">
            <a:spLocks/>
          </p:cNvSpPr>
          <p:nvPr/>
        </p:nvSpPr>
        <p:spPr>
          <a:xfrm>
            <a:off x="683568" y="1268760"/>
            <a:ext cx="774060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prstClr val="black"/>
                </a:solidFill>
                <a:cs typeface="Arial" panose="020B0604020202020204" pitchFamily="34" charset="0"/>
              </a:rPr>
              <a:t>Example:</a:t>
            </a:r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AAE71326-C077-8E36-4D4D-3077F0C1BEA1}"/>
              </a:ext>
            </a:extLst>
          </p:cNvPr>
          <p:cNvSpPr txBox="1">
            <a:spLocks/>
          </p:cNvSpPr>
          <p:nvPr/>
        </p:nvSpPr>
        <p:spPr>
          <a:xfrm>
            <a:off x="3078822" y="170659"/>
            <a:ext cx="64864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prstClr val="black"/>
                </a:solidFill>
                <a:cs typeface="Arial"/>
              </a:rPr>
              <a:t>Endpoints </a:t>
            </a:r>
            <a:r>
              <a:rPr lang="en-US" sz="2400">
                <a:solidFill>
                  <a:prstClr val="black"/>
                </a:solidFill>
                <a:cs typeface="Arial"/>
              </a:rPr>
              <a:t>(Only if applies) - </a:t>
            </a:r>
            <a:r>
              <a:rPr lang="en-US" sz="3600">
                <a:solidFill>
                  <a:prstClr val="black"/>
                </a:solidFill>
                <a:cs typeface="Arial"/>
              </a:rPr>
              <a:t>Not applicable</a:t>
            </a:r>
            <a:endParaRPr lang="en-US" sz="32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55B484D-F57F-A1AA-255E-D0C34F1A9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157449"/>
              </p:ext>
            </p:extLst>
          </p:nvPr>
        </p:nvGraphicFramePr>
        <p:xfrm>
          <a:off x="683568" y="2087367"/>
          <a:ext cx="10849736" cy="24239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60221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4664647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2712434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2712434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Env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Link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Use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IP Address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50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04826"/>
                  </a:ext>
                </a:extLst>
              </a:tr>
              <a:tr h="56975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74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29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748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AD64B859-004A-7213-5EA8-68CD258862CC}"/>
              </a:ext>
            </a:extLst>
          </p:cNvPr>
          <p:cNvSpPr txBox="1">
            <a:spLocks/>
          </p:cNvSpPr>
          <p:nvPr/>
        </p:nvSpPr>
        <p:spPr>
          <a:xfrm>
            <a:off x="9649904" y="1204253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DEV/QAS/PROD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74FA630D-175B-BBE3-B9A1-6A11BBF4511C}"/>
              </a:ext>
            </a:extLst>
          </p:cNvPr>
          <p:cNvSpPr txBox="1">
            <a:spLocks/>
          </p:cNvSpPr>
          <p:nvPr/>
        </p:nvSpPr>
        <p:spPr>
          <a:xfrm>
            <a:off x="683568" y="1268760"/>
            <a:ext cx="774060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prstClr val="black"/>
                </a:solidFill>
                <a:cs typeface="Arial" panose="020B0604020202020204" pitchFamily="34" charset="0"/>
              </a:rPr>
              <a:t>Example: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E5E372AE-D25C-B263-F32E-068FBBDDBAF0}"/>
              </a:ext>
            </a:extLst>
          </p:cNvPr>
          <p:cNvSpPr txBox="1">
            <a:spLocks/>
          </p:cNvSpPr>
          <p:nvPr/>
        </p:nvSpPr>
        <p:spPr>
          <a:xfrm>
            <a:off x="2534292" y="2155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prstClr val="black"/>
                </a:solidFill>
                <a:cs typeface="Arial"/>
              </a:rPr>
              <a:t>Azure Cloud Requirements </a:t>
            </a:r>
            <a:r>
              <a:rPr lang="en-US" sz="2400">
                <a:solidFill>
                  <a:prstClr val="black"/>
                </a:solidFill>
                <a:cs typeface="Arial"/>
              </a:rPr>
              <a:t>(Only if applies) - </a:t>
            </a:r>
            <a:r>
              <a:rPr lang="en-US" sz="3600">
                <a:solidFill>
                  <a:prstClr val="black"/>
                </a:solidFill>
                <a:cs typeface="Arial"/>
              </a:rPr>
              <a:t>Not applicable</a:t>
            </a:r>
            <a:endParaRPr lang="en-US" sz="24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" name="Tabla 3">
            <a:extLst>
              <a:ext uri="{FF2B5EF4-FFF2-40B4-BE49-F238E27FC236}">
                <a16:creationId xmlns:a16="http://schemas.microsoft.com/office/drawing/2014/main" id="{456D773D-7ED2-C6A9-7DAB-369606A64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44746"/>
              </p:ext>
            </p:extLst>
          </p:nvPr>
        </p:nvGraphicFramePr>
        <p:xfrm>
          <a:off x="480893" y="1844735"/>
          <a:ext cx="11103430" cy="27740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754225364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189048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Component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Quantity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Load Balancer</a:t>
                      </a:r>
                      <a:r>
                        <a:rPr lang="en-US" sz="1400" baseline="0"/>
                        <a:t> (HA) and Public IP</a:t>
                      </a:r>
                      <a:endParaRPr lang="en-US" sz="140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Azure</a:t>
                      </a:r>
                      <a:r>
                        <a:rPr lang="en-US" sz="1400" baseline="0"/>
                        <a:t> System Configuration</a:t>
                      </a:r>
                      <a:endParaRPr lang="en-US" sz="140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Comments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50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0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74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29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121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390009F5-1180-5F0D-39AF-6AEA0B6E49B5}"/>
              </a:ext>
            </a:extLst>
          </p:cNvPr>
          <p:cNvSpPr txBox="1">
            <a:spLocks/>
          </p:cNvSpPr>
          <p:nvPr/>
        </p:nvSpPr>
        <p:spPr>
          <a:xfrm>
            <a:off x="3027452" y="2556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chemeClr val="bg1"/>
                </a:solidFill>
              </a:rPr>
              <a:t>Decomissio Plan – Not applicable</a:t>
            </a:r>
            <a:endParaRPr lang="es-ES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6F0DD6A-041D-0A4E-E836-C4248D8EC17E}"/>
              </a:ext>
            </a:extLst>
          </p:cNvPr>
          <p:cNvSpPr/>
          <p:nvPr/>
        </p:nvSpPr>
        <p:spPr>
          <a:xfrm>
            <a:off x="611559" y="1522994"/>
            <a:ext cx="6197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s-MX">
                <a:solidFill>
                  <a:prstClr val="black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Specify the planned decommissioning plan</a:t>
            </a:r>
            <a:r>
              <a:rPr lang="en-US" altLang="es-MX" sz="1600">
                <a:solidFill>
                  <a:prstClr val="black"/>
                </a:solidFill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s-MX" sz="16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721195-55FE-E0EB-7C47-A175B55F6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044227"/>
              </p:ext>
            </p:extLst>
          </p:nvPr>
        </p:nvGraphicFramePr>
        <p:xfrm>
          <a:off x="578084" y="2017907"/>
          <a:ext cx="10733383" cy="225087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145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7366">
                  <a:extLst>
                    <a:ext uri="{9D8B030D-6E8A-4147-A177-3AD203B41FA5}">
                      <a16:colId xmlns:a16="http://schemas.microsoft.com/office/drawing/2014/main" val="3432874487"/>
                    </a:ext>
                  </a:extLst>
                </a:gridCol>
                <a:gridCol w="2146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6676">
                  <a:extLst>
                    <a:ext uri="{9D8B030D-6E8A-4147-A177-3AD203B41FA5}">
                      <a16:colId xmlns:a16="http://schemas.microsoft.com/office/drawing/2014/main" val="2719760941"/>
                    </a:ext>
                  </a:extLst>
                </a:gridCol>
              </a:tblGrid>
              <a:tr h="6708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noProof="0">
                          <a:effectLst/>
                        </a:rPr>
                        <a:t>Server</a:t>
                      </a:r>
                      <a:r>
                        <a:rPr lang="en-US" sz="1600" baseline="0" noProof="0">
                          <a:effectLst/>
                        </a:rPr>
                        <a:t> name</a:t>
                      </a:r>
                      <a:endParaRPr lang="en-US" sz="1600" noProof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noProof="0">
                          <a:effectLst/>
                        </a:rPr>
                        <a:t>Function</a:t>
                      </a:r>
                      <a:endParaRPr lang="en-US" sz="1600" noProof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noProof="0">
                          <a:effectLst/>
                        </a:rPr>
                        <a:t>Virtual or</a:t>
                      </a:r>
                      <a:r>
                        <a:rPr lang="en-US" sz="1600" baseline="0" noProof="0">
                          <a:effectLst/>
                        </a:rPr>
                        <a:t> </a:t>
                      </a:r>
                      <a:r>
                        <a:rPr lang="en-US" sz="1600" noProof="0">
                          <a:effectLst/>
                        </a:rPr>
                        <a:t>physical</a:t>
                      </a:r>
                      <a:endParaRPr lang="en-US" sz="1600" noProof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noProof="0">
                          <a:effectLst/>
                        </a:rPr>
                        <a:t>Location</a:t>
                      </a:r>
                      <a:endParaRPr lang="en-US" sz="1600" noProof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noProof="0">
                          <a:effectLst/>
                        </a:rPr>
                        <a:t>Estimated decommission</a:t>
                      </a:r>
                      <a:r>
                        <a:rPr lang="en-US" sz="1600" baseline="0" noProof="0">
                          <a:effectLst/>
                        </a:rPr>
                        <a:t> date</a:t>
                      </a:r>
                      <a:endParaRPr lang="en-US" sz="1600" noProof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0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618585"/>
                  </a:ext>
                </a:extLst>
              </a:tr>
              <a:tr h="7900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4165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619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BBFE6378-8AB9-B993-0FF2-3B29962DD644}"/>
              </a:ext>
            </a:extLst>
          </p:cNvPr>
          <p:cNvSpPr txBox="1">
            <a:spLocks/>
          </p:cNvSpPr>
          <p:nvPr/>
        </p:nvSpPr>
        <p:spPr>
          <a:xfrm>
            <a:off x="3962400" y="143931"/>
            <a:ext cx="36712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prstClr val="black"/>
                </a:solidFill>
                <a:cs typeface="Arial"/>
              </a:rPr>
              <a:t>Capacity Plan -Not applicable</a:t>
            </a: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C8847C-A156-C9F1-9D2C-DF7092E75556}"/>
              </a:ext>
            </a:extLst>
          </p:cNvPr>
          <p:cNvSpPr/>
          <p:nvPr/>
        </p:nvSpPr>
        <p:spPr>
          <a:xfrm>
            <a:off x="611560" y="1572002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s-MX">
                <a:solidFill>
                  <a:prstClr val="black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Specify the planned transaction volumes:</a:t>
            </a:r>
            <a:endParaRPr lang="es-MX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F564DCC0-4E07-042D-43ED-D58B585C2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49586"/>
              </p:ext>
            </p:extLst>
          </p:nvPr>
        </p:nvGraphicFramePr>
        <p:xfrm>
          <a:off x="611560" y="2067829"/>
          <a:ext cx="10809138" cy="29808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4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8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0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Component</a:t>
                      </a:r>
                      <a:endParaRPr lang="es-MX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Function</a:t>
                      </a:r>
                      <a:endParaRPr lang="es-MX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Transactions sizing</a:t>
                      </a:r>
                      <a:endParaRPr lang="es-MX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9806DCEE-E9A5-85E8-C384-AFE4BA8BF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4353693"/>
            <a:ext cx="377859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s-MX" altLang="es-MX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s-MX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Describe the planned roll-out plan: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altLang="es-MX" kern="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s-MX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Not applicable</a:t>
            </a:r>
            <a:endParaRPr kumimoji="0" lang="es-MX" altLang="es-MX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A4FBF60-BB18-3258-47AC-2D5849A82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02411"/>
              </p:ext>
            </p:extLst>
          </p:nvPr>
        </p:nvGraphicFramePr>
        <p:xfrm>
          <a:off x="611560" y="2356787"/>
          <a:ext cx="10733383" cy="79002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40922">
                  <a:extLst>
                    <a:ext uri="{9D8B030D-6E8A-4147-A177-3AD203B41FA5}">
                      <a16:colId xmlns:a16="http://schemas.microsoft.com/office/drawing/2014/main" val="2973410257"/>
                    </a:ext>
                  </a:extLst>
                </a:gridCol>
                <a:gridCol w="4262718">
                  <a:extLst>
                    <a:ext uri="{9D8B030D-6E8A-4147-A177-3AD203B41FA5}">
                      <a16:colId xmlns:a16="http://schemas.microsoft.com/office/drawing/2014/main" val="3164044203"/>
                    </a:ext>
                  </a:extLst>
                </a:gridCol>
                <a:gridCol w="4029743">
                  <a:extLst>
                    <a:ext uri="{9D8B030D-6E8A-4147-A177-3AD203B41FA5}">
                      <a16:colId xmlns:a16="http://schemas.microsoft.com/office/drawing/2014/main" val="1737462000"/>
                    </a:ext>
                  </a:extLst>
                </a:gridCol>
              </a:tblGrid>
              <a:tr h="7900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92377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30948AE-802F-5E50-5D7C-209BE23BE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74368"/>
              </p:ext>
            </p:extLst>
          </p:nvPr>
        </p:nvGraphicFramePr>
        <p:xfrm>
          <a:off x="611559" y="2960225"/>
          <a:ext cx="10733383" cy="79002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40922">
                  <a:extLst>
                    <a:ext uri="{9D8B030D-6E8A-4147-A177-3AD203B41FA5}">
                      <a16:colId xmlns:a16="http://schemas.microsoft.com/office/drawing/2014/main" val="2973410257"/>
                    </a:ext>
                  </a:extLst>
                </a:gridCol>
                <a:gridCol w="4262718">
                  <a:extLst>
                    <a:ext uri="{9D8B030D-6E8A-4147-A177-3AD203B41FA5}">
                      <a16:colId xmlns:a16="http://schemas.microsoft.com/office/drawing/2014/main" val="3164044203"/>
                    </a:ext>
                  </a:extLst>
                </a:gridCol>
                <a:gridCol w="4029743">
                  <a:extLst>
                    <a:ext uri="{9D8B030D-6E8A-4147-A177-3AD203B41FA5}">
                      <a16:colId xmlns:a16="http://schemas.microsoft.com/office/drawing/2014/main" val="1737462000"/>
                    </a:ext>
                  </a:extLst>
                </a:gridCol>
              </a:tblGrid>
              <a:tr h="7900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492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871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50D005FA-5024-DFD8-CEE4-BA232E0CB834}"/>
              </a:ext>
            </a:extLst>
          </p:cNvPr>
          <p:cNvSpPr txBox="1">
            <a:spLocks/>
          </p:cNvSpPr>
          <p:nvPr/>
        </p:nvSpPr>
        <p:spPr>
          <a:xfrm>
            <a:off x="2698679" y="2288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prstClr val="black"/>
                </a:solidFill>
                <a:cs typeface="Arial"/>
              </a:rPr>
              <a:t>Risks identification &amp; mitigation plan </a:t>
            </a:r>
            <a:endParaRPr lang="en-US" sz="36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5024EFB2-EAB9-CD1A-893B-130A539F4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601006"/>
              </p:ext>
            </p:extLst>
          </p:nvPr>
        </p:nvGraphicFramePr>
        <p:xfrm>
          <a:off x="590187" y="1125287"/>
          <a:ext cx="10338093" cy="441857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49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0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0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094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1100" dirty="0" err="1">
                          <a:solidFill>
                            <a:schemeClr val="tx1"/>
                          </a:solidFill>
                          <a:effectLst/>
                        </a:rPr>
                        <a:t>Risk</a:t>
                      </a:r>
                      <a:endParaRPr lang="es-MX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1100" err="1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s-MX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1050" err="1">
                          <a:solidFill>
                            <a:schemeClr val="tx1"/>
                          </a:solidFill>
                          <a:effectLst/>
                        </a:rPr>
                        <a:t>Timeframe</a:t>
                      </a:r>
                      <a:endParaRPr lang="es-MX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1050" err="1">
                          <a:solidFill>
                            <a:schemeClr val="tx1"/>
                          </a:solidFill>
                          <a:effectLst/>
                        </a:rPr>
                        <a:t>Probability</a:t>
                      </a:r>
                      <a:endParaRPr lang="es-MX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1050" err="1">
                          <a:solidFill>
                            <a:schemeClr val="tx1"/>
                          </a:solidFill>
                          <a:effectLst/>
                        </a:rPr>
                        <a:t>Impact</a:t>
                      </a:r>
                      <a:endParaRPr lang="es-MX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1050" err="1">
                          <a:solidFill>
                            <a:schemeClr val="tx1"/>
                          </a:solidFill>
                          <a:effectLst/>
                        </a:rPr>
                        <a:t>Risk</a:t>
                      </a:r>
                      <a:r>
                        <a:rPr lang="es-MX" sz="105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MX" sz="1050" err="1">
                          <a:solidFill>
                            <a:schemeClr val="tx1"/>
                          </a:solidFill>
                          <a:effectLst/>
                        </a:rPr>
                        <a:t>Exposure</a:t>
                      </a:r>
                      <a:endParaRPr lang="es-MX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051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Short Term—Likely to materialize in the next 6 months</a:t>
                      </a:r>
                      <a:b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Medium Term—Likely to materialize in 6 to 12 months</a:t>
                      </a:r>
                      <a:b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Long Term—Likely to materialize in longer than 12 months</a:t>
                      </a: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1—Less than 10% </a:t>
                      </a:r>
                      <a:b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2—10% to 50% </a:t>
                      </a:r>
                      <a:b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3—Higher than 50%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1—Minor, can be endured with</a:t>
                      </a:r>
                      <a:br>
                        <a:rPr lang="en-US" sz="1100">
                          <a:solidFill>
                            <a:srgbClr val="0C2633"/>
                          </a:solidFill>
                          <a:effectLst/>
                        </a:rPr>
                      </a:b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workarounds for months</a:t>
                      </a:r>
                      <a:br>
                        <a:rPr lang="en-US" sz="1100">
                          <a:solidFill>
                            <a:srgbClr val="0C2633"/>
                          </a:solidFill>
                          <a:effectLst/>
                        </a:rPr>
                      </a:b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2—Serious, workable with workarounds, Hundreds of thousands of dollars in damages if materialized </a:t>
                      </a:r>
                      <a:br>
                        <a:rPr lang="en-US" sz="1100">
                          <a:solidFill>
                            <a:srgbClr val="0C2633"/>
                          </a:solidFill>
                          <a:effectLst/>
                        </a:rPr>
                      </a:b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3—Fatal, unworkable, Millions of dollars in damages if materialized 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[</a:t>
                      </a:r>
                      <a:r>
                        <a:rPr lang="es-MX" sz="1100" err="1">
                          <a:solidFill>
                            <a:schemeClr val="bg1"/>
                          </a:solidFill>
                          <a:effectLst/>
                        </a:rPr>
                        <a:t>Probability</a:t>
                      </a: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 * </a:t>
                      </a:r>
                      <a:r>
                        <a:rPr lang="es-MX" sz="1100" err="1">
                          <a:solidFill>
                            <a:schemeClr val="bg1"/>
                          </a:solidFill>
                          <a:effectLst/>
                        </a:rPr>
                        <a:t>Impact</a:t>
                      </a:r>
                      <a:r>
                        <a:rPr lang="es-MX" sz="1100">
                          <a:solidFill>
                            <a:schemeClr val="bg1"/>
                          </a:solidFill>
                          <a:effectLst/>
                        </a:rPr>
                        <a:t>]</a:t>
                      </a:r>
                      <a:endParaRPr lang="es-MX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1100" kern="1200" dirty="0" err="1">
                          <a:solidFill>
                            <a:schemeClr val="bg1"/>
                          </a:solidFill>
                          <a:effectLst/>
                        </a:rPr>
                        <a:t>Action</a:t>
                      </a:r>
                      <a:r>
                        <a:rPr lang="es-MX" sz="1100" kern="1200" dirty="0">
                          <a:solidFill>
                            <a:schemeClr val="bg1"/>
                          </a:solidFill>
                          <a:effectLst/>
                        </a:rPr>
                        <a:t> Plan</a:t>
                      </a:r>
                      <a:endParaRPr lang="es-MX" sz="1100" b="1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967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Sensitive Audit data </a:t>
                      </a:r>
                      <a:r>
                        <a:rPr lang="es-MX" sz="11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could</a:t>
                      </a:r>
                      <a:r>
                        <a:rPr lang="es-MX" sz="1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 be </a:t>
                      </a:r>
                      <a:r>
                        <a:rPr lang="es-MX" sz="11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exposed</a:t>
                      </a:r>
                      <a:r>
                        <a:rPr lang="es-MX" sz="1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 </a:t>
                      </a:r>
                      <a:r>
                        <a:rPr lang="es-MX" sz="11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during</a:t>
                      </a:r>
                      <a:r>
                        <a:rPr lang="es-MX" sz="1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 </a:t>
                      </a:r>
                      <a:r>
                        <a:rPr lang="es-MX" sz="11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the</a:t>
                      </a:r>
                      <a:r>
                        <a:rPr lang="es-MX" sz="1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 transfer </a:t>
                      </a:r>
                      <a:r>
                        <a:rPr lang="es-MX" sz="11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Arial"/>
                        </a:rPr>
                        <a:t>process</a:t>
                      </a:r>
                      <a:endParaRPr lang="es-MX" sz="1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51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Compatibility issues between Workiva and Azure Databricks may arise</a:t>
                      </a:r>
                      <a:endParaRPr lang="es-MX" sz="1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5" marR="3416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Changing project requirements or scope</a:t>
                      </a:r>
                      <a:endParaRPr lang="es-MX" sz="1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9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Lack of key resources or required skillset</a:t>
                      </a:r>
                      <a:endParaRPr lang="es-MX" sz="1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9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tx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>
                        <a:solidFill>
                          <a:schemeClr val="bg1"/>
                        </a:solidFill>
                        <a:effectLst/>
                        <a:latin typeface="Arial"/>
                        <a:ea typeface="Calibri"/>
                        <a:cs typeface="Arial"/>
                      </a:endParaRPr>
                    </a:p>
                  </a:txBody>
                  <a:tcPr marL="34166" marR="341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166" marR="34166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4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/>
          <p:nvPr/>
        </p:nvSpPr>
        <p:spPr>
          <a:xfrm>
            <a:off x="9966433" y="149700"/>
            <a:ext cx="1966000" cy="1966000"/>
          </a:xfrm>
          <a:prstGeom prst="donut">
            <a:avLst>
              <a:gd name="adj" fmla="val 11843"/>
            </a:avLst>
          </a:prstGeom>
          <a:gradFill>
            <a:gsLst>
              <a:gs pos="0">
                <a:srgbClr val="FBB454"/>
              </a:gs>
              <a:gs pos="100000">
                <a:srgbClr val="E3028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CuadroTexto 2">
            <a:extLst>
              <a:ext uri="{FF2B5EF4-FFF2-40B4-BE49-F238E27FC236}">
                <a16:creationId xmlns:a16="http://schemas.microsoft.com/office/drawing/2014/main" id="{118C4BE1-2950-0EEA-CA9D-EE52E7A53B5A}"/>
              </a:ext>
            </a:extLst>
          </p:cNvPr>
          <p:cNvSpPr txBox="1"/>
          <p:nvPr/>
        </p:nvSpPr>
        <p:spPr>
          <a:xfrm>
            <a:off x="2921078" y="2669188"/>
            <a:ext cx="3886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600">
                <a:solidFill>
                  <a:prstClr val="white"/>
                </a:solidFill>
                <a:latin typeface="Calibri" panose="020F050202020403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25179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 Título">
            <a:extLst>
              <a:ext uri="{FF2B5EF4-FFF2-40B4-BE49-F238E27FC236}">
                <a16:creationId xmlns:a16="http://schemas.microsoft.com/office/drawing/2014/main" id="{4B64A6D2-68D1-32E1-E7BF-F3E3C6A40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3650" y="498475"/>
            <a:ext cx="6553200" cy="668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5D3CDB6B-C1B6-62FC-48EE-94835DF44E61}"/>
              </a:ext>
            </a:extLst>
          </p:cNvPr>
          <p:cNvSpPr txBox="1">
            <a:spLocks/>
          </p:cNvSpPr>
          <p:nvPr/>
        </p:nvSpPr>
        <p:spPr>
          <a:xfrm>
            <a:off x="880372" y="1755701"/>
            <a:ext cx="10903868" cy="38164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472C4"/>
              </a:buClr>
              <a:buFont typeface="Wingdings" panose="05000000000000000000" pitchFamily="2" charset="2"/>
              <a:buChar char="§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610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contenido">
            <a:extLst>
              <a:ext uri="{FF2B5EF4-FFF2-40B4-BE49-F238E27FC236}">
                <a16:creationId xmlns:a16="http://schemas.microsoft.com/office/drawing/2014/main" id="{3240EF90-F37D-0F9E-A4E8-ED119CB34930}"/>
              </a:ext>
            </a:extLst>
          </p:cNvPr>
          <p:cNvSpPr txBox="1">
            <a:spLocks/>
          </p:cNvSpPr>
          <p:nvPr/>
        </p:nvSpPr>
        <p:spPr>
          <a:xfrm>
            <a:off x="533565" y="1417819"/>
            <a:ext cx="10947235" cy="4819208"/>
          </a:xfrm>
          <a:prstGeom prst="rect">
            <a:avLst/>
          </a:prstGeom>
        </p:spPr>
        <p:txBody>
          <a:bodyPr anchor="t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Consider to have the following Information in diagrams separately (if apply and according to the proposal to be presented): 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Diagram:</a:t>
            </a: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Firewall, IPS, WAF and load balancer, data encryption information, data flow encryption. (One per each environment Dev, Qas, Prod)</a:t>
            </a:r>
          </a:p>
          <a:p>
            <a:r>
              <a:rPr lang="en-US" sz="18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Telecom Diagram</a:t>
            </a: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IP’s, ports, Datacenters diagram, indicate_source_destination_communication_flow.</a:t>
            </a:r>
          </a:p>
          <a:p>
            <a:r>
              <a:rPr lang="en-US" sz="18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Cloud/Infrastructure:</a:t>
            </a: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 specific RTO – Recovery Time Objective and RPO – Recovery Point Objective, Infrastructure requirements,  HA requirements, OS, private and/or public connectivity requirements. (One per each environment Dev, Qas, Prod)</a:t>
            </a:r>
          </a:p>
          <a:p>
            <a:r>
              <a:rPr lang="en-US" sz="18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workplace:</a:t>
            </a: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integration or user Management process, integration with serviceNow.</a:t>
            </a:r>
          </a:p>
          <a:p>
            <a:r>
              <a:rPr lang="en-US" sz="18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Services:</a:t>
            </a: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kind of onsite support is required.</a:t>
            </a:r>
          </a:p>
          <a:p>
            <a:r>
              <a:rPr lang="en-US" sz="18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Governance:</a:t>
            </a: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SLA’s Information, NDA Information, GB organizations involved in contract.</a:t>
            </a:r>
          </a:p>
          <a:p>
            <a:r>
              <a:rPr lang="en-US" sz="18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 applications: </a:t>
            </a: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methods, development languages, Technology components requirements.</a:t>
            </a:r>
          </a:p>
          <a:p>
            <a:r>
              <a:rPr lang="en-US" sz="18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IAM:</a:t>
            </a: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Describe planned integration with Identity Access Management Solution.</a:t>
            </a:r>
            <a:endParaRPr lang="en-US" sz="1800" u="sng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F2EB1FC1-24F4-AF70-2D68-74AF22882629}"/>
              </a:ext>
            </a:extLst>
          </p:cNvPr>
          <p:cNvSpPr txBox="1">
            <a:spLocks/>
          </p:cNvSpPr>
          <p:nvPr/>
        </p:nvSpPr>
        <p:spPr>
          <a:xfrm>
            <a:off x="622382" y="1195908"/>
            <a:ext cx="10947235" cy="4819208"/>
          </a:xfrm>
          <a:prstGeom prst="rect">
            <a:avLst/>
          </a:prstGeom>
        </p:spPr>
        <p:txBody>
          <a:bodyPr anchor="t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>
                <a:solidFill>
                  <a:prstClr val="black"/>
                </a:solidFill>
                <a:cs typeface="Arial"/>
              </a:rPr>
              <a:t>Consider to have the following Information in diagrams separately (if apply and according to the proposal to be presented): </a:t>
            </a:r>
            <a:endParaRPr lang="en-US" sz="180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0" indent="0">
              <a:buClr>
                <a:srgbClr val="4472C4"/>
              </a:buClr>
              <a:buFont typeface="Arial" charset="0"/>
              <a:buNone/>
            </a:pPr>
            <a:endParaRPr lang="en-US" sz="180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en-US" sz="1800" u="sng">
                <a:solidFill>
                  <a:prstClr val="black"/>
                </a:solidFill>
                <a:cs typeface="Arial" panose="020B0604020202020204" pitchFamily="34" charset="0"/>
              </a:rPr>
              <a:t>Security Diagram:</a:t>
            </a: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 Firewall, IPS, WAF and load balancer, data encryption information, data flow encryption. (One per each environment Dev, Qas, Prod)</a:t>
            </a:r>
          </a:p>
          <a:p>
            <a:pPr>
              <a:buClr>
                <a:srgbClr val="4472C4"/>
              </a:buClr>
            </a:pPr>
            <a:r>
              <a:rPr lang="en-US" sz="1800" u="sng">
                <a:solidFill>
                  <a:prstClr val="black"/>
                </a:solidFill>
                <a:cs typeface="Arial" panose="020B0604020202020204" pitchFamily="34" charset="0"/>
              </a:rPr>
              <a:t>Telecom Diagram</a:t>
            </a: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: IP’s, ports, Datacenters diagram, indicate_source_destination_communication_flow.</a:t>
            </a:r>
          </a:p>
          <a:p>
            <a:pPr>
              <a:buClr>
                <a:srgbClr val="4472C4"/>
              </a:buClr>
            </a:pPr>
            <a:r>
              <a:rPr lang="en-US" sz="1800" u="sng">
                <a:solidFill>
                  <a:prstClr val="black"/>
                </a:solidFill>
                <a:cs typeface="Arial" panose="020B0604020202020204" pitchFamily="34" charset="0"/>
              </a:rPr>
              <a:t>Cloud/Infrastructure:</a:t>
            </a: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 Provide specific RTO – Recovery Time Objective and RPO – Recovery Point Objective, Infrastructure requirements,  HA requirements, OS, private and/or public connectivity requirements. (One per each environment Dev, Qas, Prod)</a:t>
            </a:r>
          </a:p>
          <a:p>
            <a:pPr>
              <a:buClr>
                <a:srgbClr val="4472C4"/>
              </a:buClr>
            </a:pPr>
            <a:r>
              <a:rPr lang="en-US" sz="1800" u="sng">
                <a:solidFill>
                  <a:prstClr val="black"/>
                </a:solidFill>
                <a:cs typeface="Arial" panose="020B0604020202020204" pitchFamily="34" charset="0"/>
              </a:rPr>
              <a:t>Digital workplace:</a:t>
            </a: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 AD integration or user Management process, integration with serviceNow.</a:t>
            </a:r>
          </a:p>
          <a:p>
            <a:pPr>
              <a:buClr>
                <a:srgbClr val="4472C4"/>
              </a:buClr>
            </a:pPr>
            <a:r>
              <a:rPr lang="en-US" sz="1800" u="sng">
                <a:solidFill>
                  <a:prstClr val="black"/>
                </a:solidFill>
                <a:cs typeface="Arial" panose="020B0604020202020204" pitchFamily="34" charset="0"/>
              </a:rPr>
              <a:t>Field Services:</a:t>
            </a: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 What kind of onsite support is required.</a:t>
            </a:r>
          </a:p>
          <a:p>
            <a:pPr>
              <a:buClr>
                <a:srgbClr val="4472C4"/>
              </a:buClr>
            </a:pPr>
            <a:r>
              <a:rPr lang="en-US" sz="1800" u="sng">
                <a:solidFill>
                  <a:prstClr val="black"/>
                </a:solidFill>
                <a:cs typeface="Arial" panose="020B0604020202020204" pitchFamily="34" charset="0"/>
              </a:rPr>
              <a:t>Governance:</a:t>
            </a: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 SLA’s Information, NDA Information, GB organizations involved in contract.</a:t>
            </a:r>
          </a:p>
          <a:p>
            <a:pPr>
              <a:buClr>
                <a:srgbClr val="4472C4"/>
              </a:buClr>
            </a:pPr>
            <a:r>
              <a:rPr lang="en-US" sz="1800" u="sng">
                <a:solidFill>
                  <a:prstClr val="black"/>
                </a:solidFill>
                <a:cs typeface="Arial" panose="020B0604020202020204" pitchFamily="34" charset="0"/>
              </a:rPr>
              <a:t>Enterprise applications: </a:t>
            </a: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Integration methods, development languages, Technology components requirements.</a:t>
            </a:r>
          </a:p>
          <a:p>
            <a:pPr>
              <a:buClr>
                <a:srgbClr val="4472C4"/>
              </a:buClr>
            </a:pPr>
            <a:r>
              <a:rPr lang="en-US" sz="1800" u="sng">
                <a:solidFill>
                  <a:prstClr val="black"/>
                </a:solidFill>
                <a:cs typeface="Arial" panose="020B0604020202020204" pitchFamily="34" charset="0"/>
              </a:rPr>
              <a:t>IAM:</a:t>
            </a:r>
            <a:r>
              <a:rPr lang="en-US" sz="1800">
                <a:solidFill>
                  <a:prstClr val="black"/>
                </a:solidFill>
                <a:cs typeface="Arial" panose="020B0604020202020204" pitchFamily="34" charset="0"/>
              </a:rPr>
              <a:t> Describe planned integration with Identity Access Management Solution.</a:t>
            </a:r>
            <a:endParaRPr lang="en-US" sz="1800" u="sng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8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4835AE95-D75B-BDD0-EE16-509AFF494F45}"/>
              </a:ext>
            </a:extLst>
          </p:cNvPr>
          <p:cNvSpPr txBox="1">
            <a:spLocks/>
          </p:cNvSpPr>
          <p:nvPr/>
        </p:nvSpPr>
        <p:spPr>
          <a:xfrm>
            <a:off x="3500063" y="3315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cs typeface="Arial"/>
              </a:rPr>
              <a:t>Architecture diagram (As Is) </a:t>
            </a:r>
            <a:endParaRPr lang="en-US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2648F02-0264-5058-106D-5EE2702A0B49}"/>
              </a:ext>
            </a:extLst>
          </p:cNvPr>
          <p:cNvSpPr txBox="1">
            <a:spLocks/>
          </p:cNvSpPr>
          <p:nvPr/>
        </p:nvSpPr>
        <p:spPr>
          <a:xfrm>
            <a:off x="9612981" y="707641"/>
            <a:ext cx="1934419" cy="5040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/>
              </a:rPr>
              <a:t>DEV</a:t>
            </a:r>
            <a:endParaRPr lang="en-US" sz="18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 descr="A diagram of a company&#10;&#10;AI-generated content may be incorrect.">
            <a:extLst>
              <a:ext uri="{FF2B5EF4-FFF2-40B4-BE49-F238E27FC236}">
                <a16:creationId xmlns:a16="http://schemas.microsoft.com/office/drawing/2014/main" id="{D9379C7B-BCD2-FAA2-BB82-BC4EC440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1194123"/>
            <a:ext cx="11223715" cy="5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0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4DCB-3365-6564-A829-FDFBC1E9B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2DF796C1-4B75-35C4-DD05-20633D16501D}"/>
              </a:ext>
            </a:extLst>
          </p:cNvPr>
          <p:cNvSpPr txBox="1">
            <a:spLocks/>
          </p:cNvSpPr>
          <p:nvPr/>
        </p:nvSpPr>
        <p:spPr>
          <a:xfrm>
            <a:off x="2317964" y="81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cs typeface="Arial"/>
              </a:rPr>
              <a:t>Architecture diagram (To be) </a:t>
            </a:r>
            <a:endParaRPr lang="en-US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CFEF7043-BC1C-4A45-A969-F774CFA24D99}"/>
              </a:ext>
            </a:extLst>
          </p:cNvPr>
          <p:cNvSpPr txBox="1">
            <a:spLocks/>
          </p:cNvSpPr>
          <p:nvPr/>
        </p:nvSpPr>
        <p:spPr>
          <a:xfrm>
            <a:off x="9101034" y="401150"/>
            <a:ext cx="1934419" cy="5040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/>
              </a:rPr>
              <a:t>DEV</a:t>
            </a:r>
            <a:endParaRPr lang="en-US" sz="18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B88E0ED-C0FF-B0CC-539B-EE60F545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47" y="801112"/>
            <a:ext cx="9480276" cy="59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D70C966E-E8AD-A452-C78E-0DD887E6C5F1}"/>
              </a:ext>
            </a:extLst>
          </p:cNvPr>
          <p:cNvSpPr txBox="1">
            <a:spLocks/>
          </p:cNvSpPr>
          <p:nvPr/>
        </p:nvSpPr>
        <p:spPr>
          <a:xfrm>
            <a:off x="3962400" y="143931"/>
            <a:ext cx="5422178" cy="1057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cs typeface="Arial"/>
              </a:rPr>
              <a:t>Ports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AD64B859-004A-7213-5EA8-68CD258862CC}"/>
              </a:ext>
            </a:extLst>
          </p:cNvPr>
          <p:cNvSpPr txBox="1">
            <a:spLocks/>
          </p:cNvSpPr>
          <p:nvPr/>
        </p:nvSpPr>
        <p:spPr>
          <a:xfrm>
            <a:off x="6340174" y="458011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graphicFrame>
        <p:nvGraphicFramePr>
          <p:cNvPr id="10" name="Tabla 5">
            <a:extLst>
              <a:ext uri="{FF2B5EF4-FFF2-40B4-BE49-F238E27FC236}">
                <a16:creationId xmlns:a16="http://schemas.microsoft.com/office/drawing/2014/main" id="{8F99B5D7-7791-FBB1-4917-B0FE7C2E4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3855"/>
              </p:ext>
            </p:extLst>
          </p:nvPr>
        </p:nvGraphicFramePr>
        <p:xfrm>
          <a:off x="638563" y="1046356"/>
          <a:ext cx="10914873" cy="554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7838">
                  <a:extLst>
                    <a:ext uri="{9D8B030D-6E8A-4147-A177-3AD203B41FA5}">
                      <a16:colId xmlns:a16="http://schemas.microsoft.com/office/drawing/2014/main" val="1945458515"/>
                    </a:ext>
                  </a:extLst>
                </a:gridCol>
                <a:gridCol w="2407838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2407838">
                  <a:extLst>
                    <a:ext uri="{9D8B030D-6E8A-4147-A177-3AD203B41FA5}">
                      <a16:colId xmlns:a16="http://schemas.microsoft.com/office/drawing/2014/main" val="4029561269"/>
                    </a:ext>
                  </a:extLst>
                </a:gridCol>
                <a:gridCol w="1336495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1141951">
                  <a:extLst>
                    <a:ext uri="{9D8B030D-6E8A-4147-A177-3AD203B41FA5}">
                      <a16:colId xmlns:a16="http://schemas.microsoft.com/office/drawing/2014/main" val="2880073797"/>
                    </a:ext>
                  </a:extLst>
                </a:gridCol>
                <a:gridCol w="1212913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Subnet</a:t>
                      </a:r>
                    </a:p>
                    <a:p>
                      <a:pPr algn="ctr"/>
                      <a:r>
                        <a:rPr lang="en-US" sz="1400"/>
                        <a:t>(Public / Private) 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Direction (Ingress / Egress)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Source</a:t>
                      </a:r>
                      <a:r>
                        <a:rPr lang="en-US" sz="1400" baseline="0"/>
                        <a:t> or Destination System / ID</a:t>
                      </a:r>
                      <a:endParaRPr lang="en-US" sz="140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Protocol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Source</a:t>
                      </a:r>
                      <a:r>
                        <a:rPr lang="en-US" sz="1400" baseline="0"/>
                        <a:t> Port</a:t>
                      </a:r>
                      <a:endParaRPr lang="en-US" sz="140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Destination</a:t>
                      </a:r>
                      <a:r>
                        <a:rPr lang="en-US" sz="1400" baseline="0"/>
                        <a:t> Port</a:t>
                      </a:r>
                      <a:endParaRPr lang="en-US" sz="140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Ingress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Databricks – CBGBAUDDBRCD01 -&gt; Storage Account - cbrtm7xstocd35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     443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Private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Ingress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Databricks – CBGBAUDDBRCD01 -&gt; Storage Account - cbocdlkstocd01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TCP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443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0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Private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Ingress/Egress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Databricks – CBGBAUDDBRCD01 -&gt; Storage Account - cbgbaudstocd02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TCP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443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266975"/>
                  </a:ext>
                </a:extLst>
              </a:tr>
              <a:tr h="440571"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Ingress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Databricks – CBGBAUDDBRCD01 -&gt; </a:t>
                      </a:r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PBI Gateway – 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LASDNAAPPWPBCD1</a:t>
                      </a:r>
                      <a:endParaRPr lang="es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50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Ingress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Databricks – CBGBAUDDBRCD01 -&gt; </a:t>
                      </a:r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DEVOPS </a:t>
                      </a:r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Agent</a:t>
                      </a:r>
                      <a:endParaRPr lang="es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CORPDNADEVOPSSDV2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</a:p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04826"/>
                  </a:ext>
                </a:extLst>
              </a:tr>
              <a:tr h="408795"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Ingress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</a:rPr>
                        <a:t>Databricks – CBGBAUDDBRCD01 -&gt; </a:t>
                      </a:r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 </a:t>
                      </a:r>
                      <a:r>
                        <a:rPr lang="es-US" sz="12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</a:p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cbeudnastocd01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748781"/>
                  </a:ext>
                </a:extLst>
              </a:tr>
              <a:tr h="408795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SQL Warehouse Workspace Databricks -&gt; PBI GATEWAY (LASDNAAPPWPBCD1)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588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48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1F6EF-C9EA-8CF8-D51B-46A246714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6102C25C-3654-D791-10DA-658B84EA202E}"/>
              </a:ext>
            </a:extLst>
          </p:cNvPr>
          <p:cNvSpPr txBox="1">
            <a:spLocks/>
          </p:cNvSpPr>
          <p:nvPr/>
        </p:nvSpPr>
        <p:spPr>
          <a:xfrm>
            <a:off x="3962400" y="143931"/>
            <a:ext cx="5422178" cy="1057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cs typeface="Arial"/>
              </a:rPr>
              <a:t>Ports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F4F927D8-CD9B-AA16-4A5F-D3C46A7D6E39}"/>
              </a:ext>
            </a:extLst>
          </p:cNvPr>
          <p:cNvSpPr txBox="1">
            <a:spLocks/>
          </p:cNvSpPr>
          <p:nvPr/>
        </p:nvSpPr>
        <p:spPr>
          <a:xfrm>
            <a:off x="6340174" y="458011"/>
            <a:ext cx="1934419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472C4"/>
              </a:buClr>
              <a:buFont typeface="Arial" charset="0"/>
              <a:buNone/>
            </a:pPr>
            <a:r>
              <a:rPr lang="en-US" sz="1800" dirty="0">
                <a:solidFill>
                  <a:prstClr val="black"/>
                </a:solidFill>
                <a:cs typeface="Arial" panose="020B0604020202020204" pitchFamily="34" charset="0"/>
              </a:rPr>
              <a:t>DEV</a:t>
            </a:r>
          </a:p>
        </p:txBody>
      </p:sp>
      <p:graphicFrame>
        <p:nvGraphicFramePr>
          <p:cNvPr id="10" name="Tabla 5">
            <a:extLst>
              <a:ext uri="{FF2B5EF4-FFF2-40B4-BE49-F238E27FC236}">
                <a16:creationId xmlns:a16="http://schemas.microsoft.com/office/drawing/2014/main" id="{70807E43-02A8-A1DF-7D48-9F88F83C7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000561"/>
              </p:ext>
            </p:extLst>
          </p:nvPr>
        </p:nvGraphicFramePr>
        <p:xfrm>
          <a:off x="638563" y="1046356"/>
          <a:ext cx="10914873" cy="88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7838">
                  <a:extLst>
                    <a:ext uri="{9D8B030D-6E8A-4147-A177-3AD203B41FA5}">
                      <a16:colId xmlns:a16="http://schemas.microsoft.com/office/drawing/2014/main" val="1945458515"/>
                    </a:ext>
                  </a:extLst>
                </a:gridCol>
                <a:gridCol w="2407838">
                  <a:extLst>
                    <a:ext uri="{9D8B030D-6E8A-4147-A177-3AD203B41FA5}">
                      <a16:colId xmlns:a16="http://schemas.microsoft.com/office/drawing/2014/main" val="3216135788"/>
                    </a:ext>
                  </a:extLst>
                </a:gridCol>
                <a:gridCol w="2407838">
                  <a:extLst>
                    <a:ext uri="{9D8B030D-6E8A-4147-A177-3AD203B41FA5}">
                      <a16:colId xmlns:a16="http://schemas.microsoft.com/office/drawing/2014/main" val="4029561269"/>
                    </a:ext>
                  </a:extLst>
                </a:gridCol>
                <a:gridCol w="1336495">
                  <a:extLst>
                    <a:ext uri="{9D8B030D-6E8A-4147-A177-3AD203B41FA5}">
                      <a16:colId xmlns:a16="http://schemas.microsoft.com/office/drawing/2014/main" val="1434395453"/>
                    </a:ext>
                  </a:extLst>
                </a:gridCol>
                <a:gridCol w="1141951">
                  <a:extLst>
                    <a:ext uri="{9D8B030D-6E8A-4147-A177-3AD203B41FA5}">
                      <a16:colId xmlns:a16="http://schemas.microsoft.com/office/drawing/2014/main" val="2880073797"/>
                    </a:ext>
                  </a:extLst>
                </a:gridCol>
                <a:gridCol w="1212913">
                  <a:extLst>
                    <a:ext uri="{9D8B030D-6E8A-4147-A177-3AD203B41FA5}">
                      <a16:colId xmlns:a16="http://schemas.microsoft.com/office/drawing/2014/main" val="3231514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Subnet</a:t>
                      </a:r>
                    </a:p>
                    <a:p>
                      <a:pPr algn="ctr"/>
                      <a:r>
                        <a:rPr lang="en-US" sz="1400"/>
                        <a:t>(Public / Private) 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Direction (Ingress / Egress)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Source</a:t>
                      </a:r>
                      <a:r>
                        <a:rPr lang="en-US" sz="1400" baseline="0"/>
                        <a:t> or Destination System / ID</a:t>
                      </a:r>
                      <a:endParaRPr lang="en-US" sz="140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Protocol</a:t>
                      </a:r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Source</a:t>
                      </a:r>
                      <a:r>
                        <a:rPr lang="en-US" sz="1400" baseline="0"/>
                        <a:t> Port</a:t>
                      </a:r>
                      <a:endParaRPr lang="en-US" sz="140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Destination</a:t>
                      </a:r>
                      <a:r>
                        <a:rPr lang="en-US" sz="1400" baseline="0"/>
                        <a:t> Port</a:t>
                      </a:r>
                      <a:endParaRPr lang="en-US" sz="1400"/>
                    </a:p>
                  </a:txBody>
                  <a:tcPr anchor="ctr">
                    <a:solidFill>
                      <a:srgbClr val="C847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7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27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2584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inal Year Project Results Meeting by Slidesgo">
  <a:themeElements>
    <a:clrScheme name="Simple Light">
      <a:dk1>
        <a:srgbClr val="FFFFFF"/>
      </a:dk1>
      <a:lt1>
        <a:srgbClr val="0C2633"/>
      </a:lt1>
      <a:dk2>
        <a:srgbClr val="067AA9"/>
      </a:dk2>
      <a:lt2>
        <a:srgbClr val="00E3D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FCCA00058666A4C91D0C356D7A9CBD9" ma:contentTypeVersion="17" ma:contentTypeDescription="Crear nuevo documento." ma:contentTypeScope="" ma:versionID="8a67bed31d68826ec2a1dda259643edc">
  <xsd:schema xmlns:xsd="http://www.w3.org/2001/XMLSchema" xmlns:xs="http://www.w3.org/2001/XMLSchema" xmlns:p="http://schemas.microsoft.com/office/2006/metadata/properties" xmlns:ns3="4ae7a1d5-4e82-4741-9bf6-51722b6b4519" xmlns:ns4="c11a18ad-bef3-45a9-801a-ad5c1e8e066b" targetNamespace="http://schemas.microsoft.com/office/2006/metadata/properties" ma:root="true" ma:fieldsID="b6a6295a0db519af0d9177f0856bf5f5" ns3:_="" ns4:_="">
    <xsd:import namespace="4ae7a1d5-4e82-4741-9bf6-51722b6b4519"/>
    <xsd:import namespace="c11a18ad-bef3-45a9-801a-ad5c1e8e06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e7a1d5-4e82-4741-9bf6-51722b6b4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1a18ad-bef3-45a9-801a-ad5c1e8e066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ae7a1d5-4e82-4741-9bf6-51722b6b4519" xsi:nil="true"/>
  </documentManagement>
</p:properties>
</file>

<file path=customXml/itemProps1.xml><?xml version="1.0" encoding="utf-8"?>
<ds:datastoreItem xmlns:ds="http://schemas.openxmlformats.org/officeDocument/2006/customXml" ds:itemID="{AF7CC876-4176-43FD-9105-A3CB45743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e7a1d5-4e82-4741-9bf6-51722b6b4519"/>
    <ds:schemaRef ds:uri="c11a18ad-bef3-45a9-801a-ad5c1e8e06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0BA12-D1E5-4C45-8D84-3B8E90F7FE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D10A9A-D915-46BA-A83D-032F79E72953}">
  <ds:schemaRefs>
    <ds:schemaRef ds:uri="http://purl.org/dc/terms/"/>
    <ds:schemaRef ds:uri="4ae7a1d5-4e82-4741-9bf6-51722b6b4519"/>
    <ds:schemaRef ds:uri="http://schemas.openxmlformats.org/package/2006/metadata/core-properties"/>
    <ds:schemaRef ds:uri="http://purl.org/dc/dcmitype/"/>
    <ds:schemaRef ds:uri="http://schemas.microsoft.com/office/2006/metadata/properties"/>
    <ds:schemaRef ds:uri="c11a18ad-bef3-45a9-801a-ad5c1e8e066b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b12f818-7d26-4eab-9c63-bdc5e02b0fb1}" enabled="1" method="Privileged" siteId="{973ba820-4a58-4246-84bf-170e50b3152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19619</TotalTime>
  <Words>2947</Words>
  <Application>Microsoft Macintosh PowerPoint</Application>
  <PresentationFormat>Widescreen</PresentationFormat>
  <Paragraphs>710</Paragraphs>
  <Slides>39</Slides>
  <Notes>4</Notes>
  <HiddenSlides>10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ＭＳ Ｐゴシック</vt:lpstr>
      <vt:lpstr>Arial</vt:lpstr>
      <vt:lpstr>az_ea_font</vt:lpstr>
      <vt:lpstr>Bebas Neue</vt:lpstr>
      <vt:lpstr>Bebas Neue Regular</vt:lpstr>
      <vt:lpstr>Calibri</vt:lpstr>
      <vt:lpstr>Calibri Light</vt:lpstr>
      <vt:lpstr>Century Gothic</vt:lpstr>
      <vt:lpstr>DM Sans</vt:lpstr>
      <vt:lpstr>Helvetica</vt:lpstr>
      <vt:lpstr>HP Simplified Light</vt:lpstr>
      <vt:lpstr>Lexend Deca SemiBold</vt:lpstr>
      <vt:lpstr>Nunito Light</vt:lpstr>
      <vt:lpstr>PT Sans</vt:lpstr>
      <vt:lpstr>Segoe UI VSS (Regular)</vt:lpstr>
      <vt:lpstr>Wingdings</vt:lpstr>
      <vt:lpstr>Tema de Office</vt:lpstr>
      <vt:lpstr>Final Year Project Results Meeting by Slidesgo</vt:lpstr>
      <vt:lpstr>Objeto empaquetador del shell</vt:lpstr>
      <vt:lpstr>ARCHITECTURE REVIEW BOARD</vt:lpstr>
      <vt:lpstr>AGENDA</vt:lpstr>
      <vt:lpstr>Background</vt:lpstr>
      <vt:lpstr>Project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Néstor Juárez Contreras</dc:creator>
  <cp:lastModifiedBy>Juan Jose Cardona</cp:lastModifiedBy>
  <cp:revision>48</cp:revision>
  <dcterms:created xsi:type="dcterms:W3CDTF">2021-03-22T17:09:03Z</dcterms:created>
  <dcterms:modified xsi:type="dcterms:W3CDTF">2025-02-10T15:48:55Z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12f818-7d26-4eab-9c63-bdc5e02b0fb1_Enabled">
    <vt:lpwstr>True</vt:lpwstr>
  </property>
  <property fmtid="{D5CDD505-2E9C-101B-9397-08002B2CF9AE}" pid="3" name="MSIP_Label_5b12f818-7d26-4eab-9c63-bdc5e02b0fb1_SiteId">
    <vt:lpwstr>973ba820-4a58-4246-84bf-170e50b3152a</vt:lpwstr>
  </property>
  <property fmtid="{D5CDD505-2E9C-101B-9397-08002B2CF9AE}" pid="4" name="MSIP_Label_5b12f818-7d26-4eab-9c63-bdc5e02b0fb1_Owner">
    <vt:lpwstr>natalia.mora@grupobimbo.com</vt:lpwstr>
  </property>
  <property fmtid="{D5CDD505-2E9C-101B-9397-08002B2CF9AE}" pid="5" name="MSIP_Label_5b12f818-7d26-4eab-9c63-bdc5e02b0fb1_SetDate">
    <vt:lpwstr>2021-03-22T18:08:40.2166851Z</vt:lpwstr>
  </property>
  <property fmtid="{D5CDD505-2E9C-101B-9397-08002B2CF9AE}" pid="6" name="MSIP_Label_5b12f818-7d26-4eab-9c63-bdc5e02b0fb1_Name">
    <vt:lpwstr>Public</vt:lpwstr>
  </property>
  <property fmtid="{D5CDD505-2E9C-101B-9397-08002B2CF9AE}" pid="7" name="MSIP_Label_5b12f818-7d26-4eab-9c63-bdc5e02b0fb1_Application">
    <vt:lpwstr>Microsoft Azure Information Protection</vt:lpwstr>
  </property>
  <property fmtid="{D5CDD505-2E9C-101B-9397-08002B2CF9AE}" pid="8" name="MSIP_Label_5b12f818-7d26-4eab-9c63-bdc5e02b0fb1_ActionId">
    <vt:lpwstr>a6022380-0c57-4d35-9529-099696b529a8</vt:lpwstr>
  </property>
  <property fmtid="{D5CDD505-2E9C-101B-9397-08002B2CF9AE}" pid="9" name="MSIP_Label_5b12f818-7d26-4eab-9c63-bdc5e02b0fb1_Extended_MSFT_Method">
    <vt:lpwstr>Automatic</vt:lpwstr>
  </property>
  <property fmtid="{D5CDD505-2E9C-101B-9397-08002B2CF9AE}" pid="10" name="MSIP_Label_a0819fa7-4367-4500-ba88-dd630d977609_Enabled">
    <vt:lpwstr>true</vt:lpwstr>
  </property>
  <property fmtid="{D5CDD505-2E9C-101B-9397-08002B2CF9AE}" pid="11" name="MSIP_Label_a0819fa7-4367-4500-ba88-dd630d977609_SetDate">
    <vt:lpwstr>2024-02-07T14:33:14Z</vt:lpwstr>
  </property>
  <property fmtid="{D5CDD505-2E9C-101B-9397-08002B2CF9AE}" pid="12" name="MSIP_Label_a0819fa7-4367-4500-ba88-dd630d977609_Method">
    <vt:lpwstr>Standard</vt:lpwstr>
  </property>
  <property fmtid="{D5CDD505-2E9C-101B-9397-08002B2CF9AE}" pid="13" name="MSIP_Label_a0819fa7-4367-4500-ba88-dd630d977609_Name">
    <vt:lpwstr>a0819fa7-4367-4500-ba88-dd630d977609</vt:lpwstr>
  </property>
  <property fmtid="{D5CDD505-2E9C-101B-9397-08002B2CF9AE}" pid="14" name="MSIP_Label_a0819fa7-4367-4500-ba88-dd630d977609_SiteId">
    <vt:lpwstr>63ce7d59-2f3e-42cd-a8cc-be764cff5eb6</vt:lpwstr>
  </property>
  <property fmtid="{D5CDD505-2E9C-101B-9397-08002B2CF9AE}" pid="15" name="MSIP_Label_a0819fa7-4367-4500-ba88-dd630d977609_ActionId">
    <vt:lpwstr>a303896e-9daf-4515-a75a-1310c8b4147b</vt:lpwstr>
  </property>
  <property fmtid="{D5CDD505-2E9C-101B-9397-08002B2CF9AE}" pid="16" name="MSIP_Label_a0819fa7-4367-4500-ba88-dd630d977609_ContentBits">
    <vt:lpwstr>0</vt:lpwstr>
  </property>
  <property fmtid="{D5CDD505-2E9C-101B-9397-08002B2CF9AE}" pid="17" name="ContentTypeId">
    <vt:lpwstr>0x0101000FCCA00058666A4C91D0C356D7A9CBD9</vt:lpwstr>
  </property>
</Properties>
</file>